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367" r:id="rId4"/>
    <p:sldId id="369" r:id="rId5"/>
    <p:sldId id="370" r:id="rId6"/>
    <p:sldId id="368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3" r:id="rId22"/>
    <p:sldId id="308" r:id="rId23"/>
    <p:sldId id="276" r:id="rId24"/>
    <p:sldId id="277" r:id="rId25"/>
    <p:sldId id="278" r:id="rId26"/>
    <p:sldId id="309" r:id="rId27"/>
    <p:sldId id="281" r:id="rId28"/>
    <p:sldId id="310" r:id="rId29"/>
    <p:sldId id="311" r:id="rId30"/>
    <p:sldId id="313" r:id="rId31"/>
    <p:sldId id="287" r:id="rId32"/>
    <p:sldId id="288" r:id="rId33"/>
    <p:sldId id="290" r:id="rId34"/>
    <p:sldId id="291" r:id="rId35"/>
    <p:sldId id="292" r:id="rId36"/>
    <p:sldId id="289" r:id="rId37"/>
    <p:sldId id="293" r:id="rId38"/>
    <p:sldId id="294" r:id="rId39"/>
    <p:sldId id="299" r:id="rId40"/>
    <p:sldId id="300" r:id="rId41"/>
    <p:sldId id="297" r:id="rId42"/>
    <p:sldId id="296" r:id="rId43"/>
    <p:sldId id="298" r:id="rId44"/>
    <p:sldId id="301" r:id="rId45"/>
    <p:sldId id="307" r:id="rId46"/>
    <p:sldId id="314" r:id="rId47"/>
    <p:sldId id="315" r:id="rId48"/>
    <p:sldId id="30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71" r:id="rId59"/>
    <p:sldId id="372" r:id="rId60"/>
    <p:sldId id="373" r:id="rId61"/>
    <p:sldId id="374" r:id="rId62"/>
    <p:sldId id="375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2" r:id="rId78"/>
    <p:sldId id="350" r:id="rId79"/>
    <p:sldId id="351" r:id="rId80"/>
    <p:sldId id="354" r:id="rId81"/>
    <p:sldId id="355" r:id="rId82"/>
    <p:sldId id="353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4" r:id="rId91"/>
    <p:sldId id="365" r:id="rId92"/>
    <p:sldId id="366" r:id="rId93"/>
    <p:sldId id="333" r:id="rId94"/>
    <p:sldId id="377" r:id="rId95"/>
    <p:sldId id="376" r:id="rId96"/>
    <p:sldId id="316" r:id="rId97"/>
    <p:sldId id="318" r:id="rId98"/>
    <p:sldId id="323" r:id="rId99"/>
    <p:sldId id="320" r:id="rId100"/>
    <p:sldId id="321" r:id="rId101"/>
    <p:sldId id="322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/>
    <p:restoredTop sz="93750"/>
  </p:normalViewPr>
  <p:slideViewPr>
    <p:cSldViewPr snapToGrid="0" snapToObjects="1">
      <p:cViewPr varScale="1">
        <p:scale>
          <a:sx n="114" d="100"/>
          <a:sy n="114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B3ED-33DA-8948-AB63-9B63479EA0C0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F925B-B380-CC46-A97A-79BA80B1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97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85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15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4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0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12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9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6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10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07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2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0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379A-E690-DE4A-8E09-6F3A34D13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70696-E26C-B54C-BD9B-A6D1DC541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FBF00-81A7-BB44-971B-7D0E6487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A1E87-648A-5F49-BEFF-7E56CCF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529D4-9339-8C4F-80B8-B50AB30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5898-1394-8447-B86B-CD574D7E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5D7B2-8DE5-864B-B636-BAADBDC4C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9E17-8DBE-3741-A72C-3D4C712C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7B720-6DAA-204C-9C4E-C3B75350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FE952-9E12-924B-9549-4DDCC43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6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12E1D-4AFF-894F-8C20-91AD30858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495A5-50C9-154F-80E4-DBDB6032A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B0BC8-59DA-9347-8E30-14F87C44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39348-CA70-DF46-BC76-593F5DB4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E370-E044-FF40-9636-6F9EACDC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3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5EA8-DE5E-514E-9ECC-BC57F28C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39B75-E489-1E43-892A-D8185F7C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3D81-8892-6846-A831-F253214B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FB38-2A13-6E4E-BDBE-0F2896CC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E0ACB-F62C-0241-9FD1-E40A4884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0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8F3A-E50C-3C48-AA27-8399BAC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C51E-C26D-F64D-8D8F-9D1ABC0F3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03D5-C140-CC44-A03A-6C8340B1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CAEA5-4BCC-C842-9016-1471CB3A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33DE-63AF-2744-B1E6-11E50E81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023-B0FC-4D4E-B780-0E8A74AC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3532-426B-4248-8A2B-77BCC0496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25E7D-3626-974D-8CA4-1748B3E2B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A0AC-7CEC-2441-8271-10CF6BD7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9815D-D47C-2D4E-BE1A-C2EA1F64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F4C34-9184-AF4B-B5D5-56758692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63D3-F49C-5F49-B90C-65C8DC89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EBF0E-5126-D946-B922-285864A34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3AFB9-275C-D94A-A824-DA1784F66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03C81-7769-C34C-A3CF-D8C727B94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82EBC-CF75-7B43-BD3E-A71E062EE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C5F54-1C58-5A42-BCA8-4A9B6996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35DE3-434C-224C-9267-2DE164DB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012CB-EDC3-D74C-8D52-3315F99A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6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91A5-655E-D94D-A905-9D8C0F44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87189-94AF-E647-9C5E-D85A37D3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B9344-3191-A645-8433-7C7F1377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2B798-31F5-BA42-9F21-72749F13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64B73-A098-2841-8FF0-3F5450E9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9320B-1DF8-7D42-B007-05EA32B7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DE4E-1926-8149-A6C2-63D62C15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3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089A-1C04-8549-98C0-1077297F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9077-ED82-594F-8D96-D03CA3D7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B1729-5AAC-FD4A-9CE3-21BB4487A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8E485-05D7-2440-BFD4-419C4F70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F725B-FFAF-0F44-B061-93C8594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846E-E0A0-9742-983D-06C90232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061F-EE74-564F-BA5D-27E263DB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1F678-F8D5-D747-AD24-BA0D65A30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7332A-1366-A641-98E4-66EBA4A03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1AFE-94E4-FC47-AF04-46402EE7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A3E00-4284-2D42-A5E4-0607E09D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8089-3524-2A4A-B46E-579F28B8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7FEB0-2AF8-574D-824E-CD734DE1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B1D84-CA34-324D-93E7-A9DB6A5B7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D97A3-DAA8-B143-BF8E-382D4E93B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81D6-090A-EC47-A985-43BA9522BEE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0721E-FB37-3A42-A228-FE4CD41BD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5CBDC-9662-FF4C-941F-4A6052DB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0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yelms.umd.edu/courses/1257148/files/folder/papers?preview=5210320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myelms.umd.edu/courses/1257148/files/folder/papers?preview=521032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F08-8B98-A340-9089-AC858A133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 arrays and </a:t>
            </a:r>
            <a:r>
              <a:rPr lang="en-US" dirty="0" err="1"/>
              <a:t>Skiplists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C8CF-E0E8-F94A-8177-E9F372CE5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364912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99867"/>
              </p:ext>
            </p:extLst>
          </p:nvPr>
        </p:nvGraphicFramePr>
        <p:xfrm>
          <a:off x="3082886" y="464470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34284"/>
              </p:ext>
            </p:extLst>
          </p:nvPr>
        </p:nvGraphicFramePr>
        <p:xfrm>
          <a:off x="505674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0AA0B96-3BDD-464C-AA94-44FDC0EF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335108"/>
              </p:ext>
            </p:extLst>
          </p:nvPr>
        </p:nvGraphicFramePr>
        <p:xfrm>
          <a:off x="7031229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48016"/>
              </p:ext>
            </p:extLst>
          </p:nvPr>
        </p:nvGraphicFramePr>
        <p:xfrm>
          <a:off x="9072318" y="4542124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B2E-6CDD-F148-84C3-7F6DBB423A64}"/>
                  </a:ext>
                </a:extLst>
              </p:cNvPr>
              <p:cNvSpPr txBox="1"/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Second level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ℓ=1)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connects every 2^1 = 2 nodes!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B2E-6CDD-F148-84C3-7F6DBB4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blipFill>
                <a:blip r:embed="rId5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07ECBD3A-A704-3949-B641-E1F70A83C90E}"/>
              </a:ext>
            </a:extLst>
          </p:cNvPr>
          <p:cNvSpPr/>
          <p:nvPr/>
        </p:nvSpPr>
        <p:spPr>
          <a:xfrm rot="16200000">
            <a:off x="2102825" y="3618849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CB5E5-7EE4-9646-8436-476FA41B51ED}"/>
              </a:ext>
            </a:extLst>
          </p:cNvPr>
          <p:cNvSpPr txBox="1"/>
          <p:nvPr/>
        </p:nvSpPr>
        <p:spPr>
          <a:xfrm>
            <a:off x="1811216" y="3736731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51D7153-CAB1-D941-B438-E3E1D56B7821}"/>
              </a:ext>
            </a:extLst>
          </p:cNvPr>
          <p:cNvSpPr/>
          <p:nvPr/>
        </p:nvSpPr>
        <p:spPr>
          <a:xfrm rot="16200000">
            <a:off x="4234285" y="3612986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2C2F2-F07E-0D47-B01D-0AB4E7792468}"/>
              </a:ext>
            </a:extLst>
          </p:cNvPr>
          <p:cNvSpPr txBox="1"/>
          <p:nvPr/>
        </p:nvSpPr>
        <p:spPr>
          <a:xfrm>
            <a:off x="3942676" y="3730868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F072484-4CBD-384E-9D9F-5A99934E5B53}"/>
              </a:ext>
            </a:extLst>
          </p:cNvPr>
          <p:cNvSpPr/>
          <p:nvPr/>
        </p:nvSpPr>
        <p:spPr>
          <a:xfrm rot="16200000">
            <a:off x="6175059" y="3619623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C8B33-2A94-394E-BC27-50DD60835210}"/>
              </a:ext>
            </a:extLst>
          </p:cNvPr>
          <p:cNvSpPr txBox="1"/>
          <p:nvPr/>
        </p:nvSpPr>
        <p:spPr>
          <a:xfrm>
            <a:off x="5883450" y="3737505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85F32CF5-B5DC-EA4C-A8B3-C0B3AC4B093B}"/>
              </a:ext>
            </a:extLst>
          </p:cNvPr>
          <p:cNvSpPr/>
          <p:nvPr/>
        </p:nvSpPr>
        <p:spPr>
          <a:xfrm rot="16200000">
            <a:off x="8165384" y="3612986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ECEC6D-62D7-1D45-90A6-8074CDFA7BAE}"/>
              </a:ext>
            </a:extLst>
          </p:cNvPr>
          <p:cNvSpPr txBox="1"/>
          <p:nvPr/>
        </p:nvSpPr>
        <p:spPr>
          <a:xfrm>
            <a:off x="7873775" y="3730868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4568E42-F9B1-7A4D-9716-C312731FF1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1FAB2EA-A0E2-0741-8EBF-3780AFB1F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B9EBEB2-2AF9-9649-9F3F-980A9664B7D5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</p:spTree>
    <p:extLst>
      <p:ext uri="{BB962C8B-B14F-4D97-AF65-F5344CB8AC3E}">
        <p14:creationId xmlns:p14="http://schemas.microsoft.com/office/powerpoint/2010/main" val="31134454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skiplists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DA15-7A26-40FE-98EC-6351AEF6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Insensitivity in insertion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AVL + Red-Black trees might make balance guarantees, but a bad insertion order can affect performance of insertions!</a:t>
            </a:r>
          </a:p>
          <a:p>
            <a:r>
              <a:rPr lang="en-US" dirty="0">
                <a:solidFill>
                  <a:schemeClr val="accent2"/>
                </a:solidFill>
              </a:rPr>
              <a:t>Ease of implementation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recursion overhead</a:t>
            </a:r>
            <a:r>
              <a:rPr lang="en-US" dirty="0"/>
              <a:t>: core of search algorithm is a double loop (while inside a for)</a:t>
            </a:r>
          </a:p>
          <a:p>
            <a:r>
              <a:rPr lang="en-US" dirty="0"/>
              <a:t>Linearity of data and local updates allow </a:t>
            </a:r>
            <a:r>
              <a:rPr lang="en-US" dirty="0">
                <a:solidFill>
                  <a:schemeClr val="accent4"/>
                </a:solidFill>
              </a:rPr>
              <a:t>for distribution of data across nodes 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very good horizontal scalability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Compare with AVL and Red-Black trees where storing different subtrees in different nodes might make it hard to </a:t>
            </a:r>
            <a:r>
              <a:rPr lang="en-US" dirty="0">
                <a:solidFill>
                  <a:schemeClr val="accent2"/>
                </a:solidFill>
              </a:rPr>
              <a:t>propagate rotations </a:t>
            </a:r>
            <a:r>
              <a:rPr lang="en-US" dirty="0"/>
              <a:t>from one subtree to the other.</a:t>
            </a:r>
          </a:p>
        </p:txBody>
      </p:sp>
    </p:spTree>
    <p:extLst>
      <p:ext uri="{BB962C8B-B14F-4D97-AF65-F5344CB8AC3E}">
        <p14:creationId xmlns:p14="http://schemas.microsoft.com/office/powerpoint/2010/main" val="360265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5CBB-987C-4840-8172-301F9A66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Disadvantages of </a:t>
            </a:r>
            <a:r>
              <a:rPr lang="en-US" dirty="0" err="1"/>
              <a:t>skiplists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80D8D-F7B7-47CE-ABCA-AF6E3E305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storage overhead</a:t>
                </a:r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Probabilistic</a:t>
                </a:r>
                <a:r>
                  <a:rPr lang="en-US" dirty="0"/>
                  <a:t> instead of </a:t>
                </a:r>
                <a:r>
                  <a:rPr lang="en-US" dirty="0">
                    <a:solidFill>
                      <a:srgbClr val="7030A0"/>
                    </a:solidFill>
                  </a:rPr>
                  <a:t>deterministic</a:t>
                </a:r>
                <a:r>
                  <a:rPr lang="en-US" dirty="0"/>
                  <a:t> guarantees</a:t>
                </a:r>
              </a:p>
              <a:p>
                <a:pPr lvl="1"/>
                <a:r>
                  <a:rPr lang="en-US" dirty="0"/>
                  <a:t>Compare with AVL and Red-Black trees which offer guarantees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2⋅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respectively.</a:t>
                </a:r>
              </a:p>
              <a:p>
                <a:r>
                  <a:rPr lang="en-US" dirty="0"/>
                  <a:t>Worst-case search constant bigger than </a:t>
                </a:r>
                <a:r>
                  <a:rPr lang="en-US" dirty="0">
                    <a:solidFill>
                      <a:srgbClr val="FD5CFF"/>
                    </a:solidFill>
                  </a:rPr>
                  <a:t>AVL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(AVL-1)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D5CFF"/>
                    </a:solidFill>
                  </a:rPr>
                  <a:t>Trees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4"/>
                    </a:solidFill>
                  </a:rPr>
                  <a:t>B-Trees</a:t>
                </a:r>
                <a:r>
                  <a:rPr lang="en-US" dirty="0"/>
                  <a:t>, on par with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-Black trees.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80D8D-F7B7-47CE-ABCA-AF6E3E305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32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44785"/>
              </p:ext>
            </p:extLst>
          </p:nvPr>
        </p:nvGraphicFramePr>
        <p:xfrm>
          <a:off x="9072318" y="4542124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73603"/>
              </p:ext>
            </p:extLst>
          </p:nvPr>
        </p:nvGraphicFramePr>
        <p:xfrm>
          <a:off x="5056747" y="4609532"/>
          <a:ext cx="631876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E284DF4-DAB9-4A41-84F3-3FA131A74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4" r="38241" b="2657"/>
          <a:stretch/>
        </p:blipFill>
        <p:spPr>
          <a:xfrm>
            <a:off x="5163258" y="3669089"/>
            <a:ext cx="397862" cy="1666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975817"/>
              </p:ext>
            </p:extLst>
          </p:nvPr>
        </p:nvGraphicFramePr>
        <p:xfrm>
          <a:off x="3082886" y="464470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0AA0B96-3BDD-464C-AA94-44FDC0EF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22125"/>
              </p:ext>
            </p:extLst>
          </p:nvPr>
        </p:nvGraphicFramePr>
        <p:xfrm>
          <a:off x="7031229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10293D0-E9A6-D640-8690-4F167D8CE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9198F25-EE60-1944-8019-1C1BCCA4D25C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4E78644-CEE9-F344-9E9E-44A0A4E16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4" r="38241" b="2657"/>
          <a:stretch/>
        </p:blipFill>
        <p:spPr>
          <a:xfrm>
            <a:off x="9189367" y="3617744"/>
            <a:ext cx="397862" cy="16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0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16284"/>
              </p:ext>
            </p:extLst>
          </p:nvPr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6103"/>
              </p:ext>
            </p:extLst>
          </p:nvPr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96361"/>
              </p:ext>
            </p:extLst>
          </p:nvPr>
        </p:nvGraphicFramePr>
        <p:xfrm>
          <a:off x="9113851" y="3912565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55535"/>
              </p:ext>
            </p:extLst>
          </p:nvPr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42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/>
        </p:nvGraphicFramePr>
        <p:xfrm>
          <a:off x="9113851" y="3912565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24EB42-8D05-D646-89F6-56139C934346}"/>
                  </a:ext>
                </a:extLst>
              </p:cNvPr>
              <p:cNvSpPr txBox="1"/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Third level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ℓ=2)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connects every 2^2 = 4 nodes!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24EB42-8D05-D646-89F6-56139C93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blipFill>
                <a:blip r:embed="rId6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Brace 49">
            <a:extLst>
              <a:ext uri="{FF2B5EF4-FFF2-40B4-BE49-F238E27FC236}">
                <a16:creationId xmlns:a16="http://schemas.microsoft.com/office/drawing/2014/main" id="{D68D6F6E-2CBB-4548-9361-BDE2EA25155C}"/>
              </a:ext>
            </a:extLst>
          </p:cNvPr>
          <p:cNvSpPr/>
          <p:nvPr/>
        </p:nvSpPr>
        <p:spPr>
          <a:xfrm rot="16200000">
            <a:off x="3128512" y="2208739"/>
            <a:ext cx="352328" cy="340765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03E0A-05C4-C944-9ACF-FE6DE512FF45}"/>
              </a:ext>
            </a:extLst>
          </p:cNvPr>
          <p:cNvSpPr txBox="1"/>
          <p:nvPr/>
        </p:nvSpPr>
        <p:spPr>
          <a:xfrm>
            <a:off x="1934308" y="3328174"/>
            <a:ext cx="25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4 nodes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C8D40FFC-5894-7949-BC88-557728B2EE96}"/>
              </a:ext>
            </a:extLst>
          </p:cNvPr>
          <p:cNvSpPr/>
          <p:nvPr/>
        </p:nvSpPr>
        <p:spPr>
          <a:xfrm rot="16200000">
            <a:off x="7225761" y="2174291"/>
            <a:ext cx="402621" cy="336611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5A7B84-9C3C-8A4D-8D04-32BDA9EDC21E}"/>
              </a:ext>
            </a:extLst>
          </p:cNvPr>
          <p:cNvSpPr txBox="1"/>
          <p:nvPr/>
        </p:nvSpPr>
        <p:spPr>
          <a:xfrm>
            <a:off x="6177363" y="3263591"/>
            <a:ext cx="25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4 nodes</a:t>
            </a:r>
          </a:p>
        </p:txBody>
      </p:sp>
    </p:spTree>
    <p:extLst>
      <p:ext uri="{BB962C8B-B14F-4D97-AF65-F5344CB8AC3E}">
        <p14:creationId xmlns:p14="http://schemas.microsoft.com/office/powerpoint/2010/main" val="349773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/>
        </p:nvGraphicFramePr>
        <p:xfrm>
          <a:off x="9113851" y="3912565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6FDF93B3-5B6F-8D4E-960E-908B9AA38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00" r="39685"/>
          <a:stretch/>
        </p:blipFill>
        <p:spPr>
          <a:xfrm>
            <a:off x="9003144" y="2277208"/>
            <a:ext cx="796463" cy="3939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25D26-453A-3F4F-99E9-19AA7AE577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" t="26353" b="25293"/>
          <a:stretch/>
        </p:blipFill>
        <p:spPr>
          <a:xfrm>
            <a:off x="1717803" y="2310214"/>
            <a:ext cx="7109673" cy="17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8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801590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9846F5-904C-A243-BA40-29F7A0E6A68A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 54">
            <a:extLst>
              <a:ext uri="{FF2B5EF4-FFF2-40B4-BE49-F238E27FC236}">
                <a16:creationId xmlns:a16="http://schemas.microsoft.com/office/drawing/2014/main" id="{0986E5CD-D726-A043-903D-202E44BCB289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9846F5-904C-A243-BA40-29F7A0E6A68A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 54">
            <a:extLst>
              <a:ext uri="{FF2B5EF4-FFF2-40B4-BE49-F238E27FC236}">
                <a16:creationId xmlns:a16="http://schemas.microsoft.com/office/drawing/2014/main" id="{0986E5CD-D726-A043-903D-202E44BCB289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ED14A-D09E-5540-BB70-CF2D50308988}"/>
                  </a:ext>
                </a:extLst>
              </p:cNvPr>
              <p:cNvSpPr txBox="1"/>
              <p:nvPr/>
            </p:nvSpPr>
            <p:spPr>
              <a:xfrm>
                <a:off x="3305908" y="1873833"/>
                <a:ext cx="538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Fourth level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ℓ=3)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connects every 2^3 = 8 nodes!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ED14A-D09E-5540-BB70-CF2D5030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08" y="1873833"/>
                <a:ext cx="5383643" cy="369332"/>
              </a:xfrm>
              <a:prstGeom prst="rect">
                <a:avLst/>
              </a:prstGeom>
              <a:blipFill>
                <a:blip r:embed="rId7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Brace 51">
            <a:extLst>
              <a:ext uri="{FF2B5EF4-FFF2-40B4-BE49-F238E27FC236}">
                <a16:creationId xmlns:a16="http://schemas.microsoft.com/office/drawing/2014/main" id="{BE5D1333-42C8-4B47-918C-3F51442907AA}"/>
              </a:ext>
            </a:extLst>
          </p:cNvPr>
          <p:cNvSpPr/>
          <p:nvPr/>
        </p:nvSpPr>
        <p:spPr>
          <a:xfrm rot="16200000">
            <a:off x="5173449" y="-641029"/>
            <a:ext cx="388332" cy="72710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7D1EF0-0D35-F440-A28E-970527E31078}"/>
              </a:ext>
            </a:extLst>
          </p:cNvPr>
          <p:cNvSpPr txBox="1"/>
          <p:nvPr/>
        </p:nvSpPr>
        <p:spPr>
          <a:xfrm>
            <a:off x="2653841" y="2407887"/>
            <a:ext cx="545761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8 nodes</a:t>
            </a:r>
          </a:p>
        </p:txBody>
      </p:sp>
    </p:spTree>
    <p:extLst>
      <p:ext uri="{BB962C8B-B14F-4D97-AF65-F5344CB8AC3E}">
        <p14:creationId xmlns:p14="http://schemas.microsoft.com/office/powerpoint/2010/main" val="337661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F5AF-8A72-174F-AF73-1258171B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Extension to other lengths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C76B3-A5CF-754C-B362-05384EF95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my list has a length that is not a power of 2?</a:t>
                </a:r>
              </a:p>
              <a:p>
                <a:r>
                  <a:rPr lang="en-US" dirty="0"/>
                  <a:t>No problem: we then have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levels. Example: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C76B3-A5CF-754C-B362-05384EF95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6403D3-E6FE-444F-BEE2-482A15BB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02031"/>
              </p:ext>
            </p:extLst>
          </p:nvPr>
        </p:nvGraphicFramePr>
        <p:xfrm>
          <a:off x="0" y="4172505"/>
          <a:ext cx="1313896" cy="2299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48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5694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63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63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63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EB7C6B4-94B1-454C-A229-5546B8D41760}"/>
              </a:ext>
            </a:extLst>
          </p:cNvPr>
          <p:cNvSpPr/>
          <p:nvPr/>
        </p:nvSpPr>
        <p:spPr>
          <a:xfrm>
            <a:off x="2033220" y="5831352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40248-8AA0-2742-98DE-86BA108C7C6E}"/>
              </a:ext>
            </a:extLst>
          </p:cNvPr>
          <p:cNvSpPr/>
          <p:nvPr/>
        </p:nvSpPr>
        <p:spPr>
          <a:xfrm>
            <a:off x="4778101" y="585305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26ED7D-754D-F346-99C0-055F9BCE29D4}"/>
              </a:ext>
            </a:extLst>
          </p:cNvPr>
          <p:cNvSpPr/>
          <p:nvPr/>
        </p:nvSpPr>
        <p:spPr>
          <a:xfrm>
            <a:off x="7463095" y="585305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434C8-471C-A24D-A0C5-44D07C0F812A}"/>
              </a:ext>
            </a:extLst>
          </p:cNvPr>
          <p:cNvCxnSpPr>
            <a:cxnSpLocks/>
          </p:cNvCxnSpPr>
          <p:nvPr/>
        </p:nvCxnSpPr>
        <p:spPr>
          <a:xfrm>
            <a:off x="1385887" y="6082422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B240B0-27FC-704C-9203-457277BE1015}"/>
              </a:ext>
            </a:extLst>
          </p:cNvPr>
          <p:cNvCxnSpPr>
            <a:cxnSpLocks/>
          </p:cNvCxnSpPr>
          <p:nvPr/>
        </p:nvCxnSpPr>
        <p:spPr>
          <a:xfrm>
            <a:off x="2751991" y="6119328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1FB245-E69C-2E4F-8899-6C55007B3AEC}"/>
              </a:ext>
            </a:extLst>
          </p:cNvPr>
          <p:cNvCxnSpPr>
            <a:cxnSpLocks/>
          </p:cNvCxnSpPr>
          <p:nvPr/>
        </p:nvCxnSpPr>
        <p:spPr>
          <a:xfrm>
            <a:off x="4104435" y="6136868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BBF02A-4B5E-FF4B-B424-C54CC6AA9F81}"/>
              </a:ext>
            </a:extLst>
          </p:cNvPr>
          <p:cNvCxnSpPr>
            <a:cxnSpLocks/>
          </p:cNvCxnSpPr>
          <p:nvPr/>
        </p:nvCxnSpPr>
        <p:spPr>
          <a:xfrm>
            <a:off x="5480704" y="6150015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F2BADF-4372-3148-B8D3-976D2E169A98}"/>
              </a:ext>
            </a:extLst>
          </p:cNvPr>
          <p:cNvCxnSpPr>
            <a:cxnSpLocks/>
          </p:cNvCxnSpPr>
          <p:nvPr/>
        </p:nvCxnSpPr>
        <p:spPr>
          <a:xfrm>
            <a:off x="6805667" y="6168177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31131B-7150-C543-86EE-06A69F6AD1A0}"/>
              </a:ext>
            </a:extLst>
          </p:cNvPr>
          <p:cNvCxnSpPr>
            <a:cxnSpLocks/>
          </p:cNvCxnSpPr>
          <p:nvPr/>
        </p:nvCxnSpPr>
        <p:spPr>
          <a:xfrm>
            <a:off x="8201294" y="6176963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DC2B43-EB41-734A-AEA2-0E5E96BBE07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8D515-AD37-1D4D-89CA-5B5894B3D51E}"/>
              </a:ext>
            </a:extLst>
          </p:cNvPr>
          <p:cNvSpPr/>
          <p:nvPr/>
        </p:nvSpPr>
        <p:spPr>
          <a:xfrm>
            <a:off x="9614517" y="6249880"/>
            <a:ext cx="683580" cy="168675"/>
          </a:xfrm>
          <a:custGeom>
            <a:avLst/>
            <a:gdLst>
              <a:gd name="connsiteX0" fmla="*/ 0 w 683580"/>
              <a:gd name="connsiteY0" fmla="*/ 0 h 168675"/>
              <a:gd name="connsiteX1" fmla="*/ 506027 w 683580"/>
              <a:gd name="connsiteY1" fmla="*/ 17755 h 168675"/>
              <a:gd name="connsiteX2" fmla="*/ 683580 w 683580"/>
              <a:gd name="connsiteY2" fmla="*/ 168675 h 1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580" h="168675">
                <a:moveTo>
                  <a:pt x="0" y="0"/>
                </a:moveTo>
                <a:lnTo>
                  <a:pt x="506027" y="17755"/>
                </a:lnTo>
                <a:cubicBezTo>
                  <a:pt x="619957" y="45867"/>
                  <a:pt x="651768" y="107271"/>
                  <a:pt x="683580" y="1686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1428D5D-0354-7C4A-864C-C642C587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51875"/>
              </p:ext>
            </p:extLst>
          </p:nvPr>
        </p:nvGraphicFramePr>
        <p:xfrm>
          <a:off x="3376941" y="4879469"/>
          <a:ext cx="624479" cy="154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4081981840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50189"/>
                  </a:ext>
                </a:extLst>
              </a:tr>
              <a:tr h="77981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1561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E4B7236-E32A-B041-A0F5-5ED16B81A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43975"/>
              </p:ext>
            </p:extLst>
          </p:nvPr>
        </p:nvGraphicFramePr>
        <p:xfrm>
          <a:off x="6100343" y="4223668"/>
          <a:ext cx="624479" cy="2316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4081981840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5018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26505"/>
                  </a:ext>
                </a:extLst>
              </a:tr>
              <a:tr h="77981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1561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ECC4506-4EC0-ED43-8579-18471C08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48090"/>
              </p:ext>
            </p:extLst>
          </p:nvPr>
        </p:nvGraphicFramePr>
        <p:xfrm>
          <a:off x="8872737" y="4923735"/>
          <a:ext cx="624479" cy="154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4081981840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50189"/>
                  </a:ext>
                </a:extLst>
              </a:tr>
              <a:tr h="77981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15612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1E6AA504-D39A-D941-8627-583A73E1AC73}"/>
              </a:ext>
            </a:extLst>
          </p:cNvPr>
          <p:cNvSpPr/>
          <p:nvPr/>
        </p:nvSpPr>
        <p:spPr>
          <a:xfrm>
            <a:off x="9658905" y="5392278"/>
            <a:ext cx="807868" cy="839846"/>
          </a:xfrm>
          <a:custGeom>
            <a:avLst/>
            <a:gdLst>
              <a:gd name="connsiteX0" fmla="*/ 0 w 807868"/>
              <a:gd name="connsiteY0" fmla="*/ 14223 h 839846"/>
              <a:gd name="connsiteX1" fmla="*/ 514905 w 807868"/>
              <a:gd name="connsiteY1" fmla="*/ 111877 h 839846"/>
              <a:gd name="connsiteX2" fmla="*/ 807868 w 807868"/>
              <a:gd name="connsiteY2" fmla="*/ 839846 h 8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868" h="839846">
                <a:moveTo>
                  <a:pt x="0" y="14223"/>
                </a:moveTo>
                <a:cubicBezTo>
                  <a:pt x="190130" y="-5752"/>
                  <a:pt x="380260" y="-25727"/>
                  <a:pt x="514905" y="111877"/>
                </a:cubicBezTo>
                <a:cubicBezTo>
                  <a:pt x="649550" y="249481"/>
                  <a:pt x="728709" y="544663"/>
                  <a:pt x="807868" y="83984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0E5C6D-C493-9645-98B7-A0F734525AE1}"/>
              </a:ext>
            </a:extLst>
          </p:cNvPr>
          <p:cNvCxnSpPr>
            <a:cxnSpLocks/>
          </p:cNvCxnSpPr>
          <p:nvPr/>
        </p:nvCxnSpPr>
        <p:spPr>
          <a:xfrm>
            <a:off x="1435982" y="5286683"/>
            <a:ext cx="1779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EB8EEE-3296-8047-9EC2-D74DF7758932}"/>
              </a:ext>
            </a:extLst>
          </p:cNvPr>
          <p:cNvCxnSpPr>
            <a:cxnSpLocks/>
          </p:cNvCxnSpPr>
          <p:nvPr/>
        </p:nvCxnSpPr>
        <p:spPr>
          <a:xfrm>
            <a:off x="4116430" y="5257121"/>
            <a:ext cx="1779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F953C4-7BBE-6442-946D-6CA467E8214C}"/>
              </a:ext>
            </a:extLst>
          </p:cNvPr>
          <p:cNvCxnSpPr>
            <a:cxnSpLocks/>
          </p:cNvCxnSpPr>
          <p:nvPr/>
        </p:nvCxnSpPr>
        <p:spPr>
          <a:xfrm>
            <a:off x="6911964" y="5224630"/>
            <a:ext cx="1779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D8694C-63C0-C144-B056-061D53279106}"/>
              </a:ext>
            </a:extLst>
          </p:cNvPr>
          <p:cNvCxnSpPr>
            <a:cxnSpLocks/>
          </p:cNvCxnSpPr>
          <p:nvPr/>
        </p:nvCxnSpPr>
        <p:spPr>
          <a:xfrm>
            <a:off x="1482089" y="4512877"/>
            <a:ext cx="44837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BDA6066A-BE42-8048-AE6A-4667690BFD8C}"/>
              </a:ext>
            </a:extLst>
          </p:cNvPr>
          <p:cNvSpPr/>
          <p:nvPr/>
        </p:nvSpPr>
        <p:spPr>
          <a:xfrm>
            <a:off x="6826928" y="4363823"/>
            <a:ext cx="4122241" cy="1823913"/>
          </a:xfrm>
          <a:custGeom>
            <a:avLst/>
            <a:gdLst>
              <a:gd name="connsiteX0" fmla="*/ 0 w 4122241"/>
              <a:gd name="connsiteY0" fmla="*/ 172666 h 1823913"/>
              <a:gd name="connsiteX1" fmla="*/ 3577701 w 4122241"/>
              <a:gd name="connsiteY1" fmla="*/ 154911 h 1823913"/>
              <a:gd name="connsiteX2" fmla="*/ 4048218 w 4122241"/>
              <a:gd name="connsiteY2" fmla="*/ 1823913 h 182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2241" h="1823913">
                <a:moveTo>
                  <a:pt x="0" y="172666"/>
                </a:moveTo>
                <a:cubicBezTo>
                  <a:pt x="1451499" y="26184"/>
                  <a:pt x="2902998" y="-120297"/>
                  <a:pt x="3577701" y="154911"/>
                </a:cubicBezTo>
                <a:cubicBezTo>
                  <a:pt x="4252404" y="430119"/>
                  <a:pt x="4150311" y="1127016"/>
                  <a:pt x="4048218" y="182391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9CDC06-47A4-F549-814A-CB2836DF2E43}"/>
                  </a:ext>
                </a:extLst>
              </p:cNvPr>
              <p:cNvSpPr txBox="1"/>
              <p:nvPr/>
            </p:nvSpPr>
            <p:spPr>
              <a:xfrm>
                <a:off x="6911964" y="3324668"/>
                <a:ext cx="4708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=6)⇒(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9CDC06-47A4-F549-814A-CB2836DF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964" y="3324668"/>
                <a:ext cx="4708906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8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3CEA-6F4B-114B-9E84-C18B246C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list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0D5DC-624B-E94B-9CBB-C9F0AF00F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one of the individual arrays has the data element stored at position 0.</a:t>
            </a:r>
          </a:p>
          <a:p>
            <a:r>
              <a:rPr lang="en-US" dirty="0"/>
              <a:t>Searching works as follows: </a:t>
            </a:r>
            <a:endParaRPr lang="el-GR" dirty="0"/>
          </a:p>
          <a:p>
            <a:pPr marL="914400" lvl="1" indent="-457200">
              <a:buFont typeface="+mj-lt"/>
              <a:buAutoNum type="arabicPeriod"/>
            </a:pPr>
            <a:r>
              <a:rPr lang="el-GR" dirty="0"/>
              <a:t>Β</a:t>
            </a:r>
            <a:r>
              <a:rPr lang="en-US" dirty="0" err="1"/>
              <a:t>egin</a:t>
            </a:r>
            <a:r>
              <a:rPr lang="en-US" dirty="0"/>
              <a:t> at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header[levels – 1]</a:t>
            </a:r>
            <a:r>
              <a:rPr lang="en-US" dirty="0"/>
              <a:t>. Traverse the current level until: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You find the element (</a:t>
            </a:r>
            <a:r>
              <a:rPr lang="en-US" dirty="0">
                <a:solidFill>
                  <a:schemeClr val="accent1"/>
                </a:solidFill>
              </a:rPr>
              <a:t>search </a:t>
            </a:r>
            <a:r>
              <a:rPr lang="en-US" b="1" dirty="0">
                <a:solidFill>
                  <a:schemeClr val="accent1"/>
                </a:solidFill>
              </a:rPr>
              <a:t>hit</a:t>
            </a:r>
            <a:r>
              <a:rPr lang="en-US" dirty="0">
                <a:solidFill>
                  <a:schemeClr val="accent1"/>
                </a:solidFill>
              </a:rPr>
              <a:t>, congrats</a:t>
            </a:r>
            <a:r>
              <a:rPr lang="en-US" dirty="0"/>
              <a:t>)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You find a tower </a:t>
            </a:r>
            <a:r>
              <a:rPr lang="en-US" dirty="0">
                <a:solidFill>
                  <a:schemeClr val="accent6"/>
                </a:solidFill>
              </a:rPr>
              <a:t>whose element is greater</a:t>
            </a:r>
            <a:r>
              <a:rPr lang="en-US" dirty="0"/>
              <a:t>, or: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You hit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null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either (b) or (c) happens, descend to the level below and </a:t>
            </a:r>
            <a:r>
              <a:rPr lang="en-US" dirty="0" err="1"/>
              <a:t>goto</a:t>
            </a:r>
            <a:r>
              <a:rPr lang="en-US" dirty="0"/>
              <a:t> (1).</a:t>
            </a:r>
          </a:p>
          <a:p>
            <a:pPr lvl="2"/>
            <a:r>
              <a:rPr lang="en-US" dirty="0"/>
              <a:t>If there is no level below, you have a </a:t>
            </a:r>
            <a:r>
              <a:rPr lang="en-US" dirty="0">
                <a:solidFill>
                  <a:srgbClr val="7030A0"/>
                </a:solidFill>
              </a:rPr>
              <a:t>search </a:t>
            </a:r>
            <a:r>
              <a:rPr lang="en-US" b="1" dirty="0">
                <a:solidFill>
                  <a:srgbClr val="7030A0"/>
                </a:solidFill>
              </a:rPr>
              <a:t>miss</a:t>
            </a:r>
            <a:r>
              <a:rPr lang="en-US" dirty="0"/>
              <a:t>. At this point you should consider how this makes you feel.</a:t>
            </a:r>
          </a:p>
        </p:txBody>
      </p:sp>
    </p:spTree>
    <p:extLst>
      <p:ext uri="{BB962C8B-B14F-4D97-AF65-F5344CB8AC3E}">
        <p14:creationId xmlns:p14="http://schemas.microsoft.com/office/powerpoint/2010/main" val="267071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460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Search for “20” – should be a successful search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92E9C-F026-874F-B013-34013F6C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do </a:t>
            </a:r>
            <a:r>
              <a:rPr lang="en-US" dirty="0">
                <a:solidFill>
                  <a:srgbClr val="FD5CFF"/>
                </a:solidFill>
              </a:rPr>
              <a:t>binary search in a sorted linked list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8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3471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Start at header[levels-1]…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6716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4747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The pointer points to a tower with element greater than 20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24262"/>
              </p:ext>
            </p:extLst>
          </p:nvPr>
        </p:nvGraphicFramePr>
        <p:xfrm>
          <a:off x="9115668" y="3164066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55448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B2D13-1A5C-4BDE-A00E-4CBA4DF8E5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328" b="-21328"/>
          <a:stretch/>
        </p:blipFill>
        <p:spPr>
          <a:xfrm>
            <a:off x="9302303" y="818339"/>
            <a:ext cx="2103120" cy="21031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1D7A8E6-AD56-4EB8-8685-B7C416FE11E4}"/>
              </a:ext>
            </a:extLst>
          </p:cNvPr>
          <p:cNvSpPr/>
          <p:nvPr/>
        </p:nvSpPr>
        <p:spPr>
          <a:xfrm>
            <a:off x="9061432" y="5583003"/>
            <a:ext cx="776719" cy="76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D0594-63A7-4CF8-BECD-38712CC32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3004" y="3527717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/>
        </p:nvGraphicFramePr>
        <p:xfrm>
          <a:off x="9115668" y="3164066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59935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63C227-4524-4DDA-831A-F1400CAA3915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Solution: decrease your level! </a:t>
            </a:r>
            <a:endParaRPr lang="en-US" sz="2200" dirty="0">
              <a:solidFill>
                <a:schemeClr val="accent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C556B68-36F7-48B4-8F5E-63766909D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866" y="1043007"/>
            <a:ext cx="1434247" cy="12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Dereference pointer.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376932"/>
              </p:ext>
            </p:extLst>
          </p:nvPr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32667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56658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Key (15) </a:t>
            </a:r>
            <a:r>
              <a:rPr lang="en-US" sz="2200" b="1" i="1" u="sng" dirty="0">
                <a:solidFill>
                  <a:schemeClr val="accent1"/>
                </a:solidFill>
              </a:rPr>
              <a:t>smaller</a:t>
            </a:r>
            <a:r>
              <a:rPr lang="en-US" sz="2200" i="1" dirty="0">
                <a:solidFill>
                  <a:schemeClr val="accent1"/>
                </a:solidFill>
              </a:rPr>
              <a:t> than desired key (20)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79139"/>
              </p:ext>
            </p:extLst>
          </p:nvPr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486995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DE3F0F-CF88-A244-AF3D-DA4B1C30244A}"/>
              </a:ext>
            </a:extLst>
          </p:cNvPr>
          <p:cNvSpPr/>
          <p:nvPr/>
        </p:nvSpPr>
        <p:spPr>
          <a:xfrm>
            <a:off x="4806558" y="5331544"/>
            <a:ext cx="1003311" cy="10495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E2469AA-238E-4464-A907-2F1B8C55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61604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2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So keep going on the same level! 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61319"/>
              </p:ext>
            </p:extLst>
          </p:nvPr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36320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91B9-F044-8740-ADE2-0E7FF0306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312" y="1020089"/>
            <a:ext cx="2134733" cy="1425248"/>
          </a:xfrm>
          <a:prstGeom prst="rect">
            <a:avLst/>
          </a:prstGeom>
        </p:spPr>
      </p:pic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E9EA46B-2243-4625-9432-1DFB5C6EA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21572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641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E9EA46B-2243-4625-9432-1DFB5C6EA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55286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266C9E47-4E0E-4E09-A4F7-DD164A92C1D5}"/>
              </a:ext>
            </a:extLst>
          </p:cNvPr>
          <p:cNvSpPr txBox="1"/>
          <p:nvPr/>
        </p:nvSpPr>
        <p:spPr>
          <a:xfrm>
            <a:off x="2710228" y="1560686"/>
            <a:ext cx="692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Contained key (33) </a:t>
            </a:r>
            <a:r>
              <a:rPr lang="en-US" sz="2200" b="1" u="sng" dirty="0">
                <a:solidFill>
                  <a:schemeClr val="accent1"/>
                </a:solidFill>
              </a:rPr>
              <a:t>greater</a:t>
            </a:r>
            <a:r>
              <a:rPr lang="en-US" sz="2200" dirty="0">
                <a:solidFill>
                  <a:schemeClr val="accent1"/>
                </a:solidFill>
              </a:rPr>
              <a:t> than sought key (20) again!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8D8DD6B-A63A-4929-8C02-D389EB2B2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783" y="717592"/>
            <a:ext cx="1935480" cy="145161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8898E54-E020-4648-B75C-FE6343009CB8}"/>
              </a:ext>
            </a:extLst>
          </p:cNvPr>
          <p:cNvSpPr/>
          <p:nvPr/>
        </p:nvSpPr>
        <p:spPr>
          <a:xfrm>
            <a:off x="8891139" y="5469312"/>
            <a:ext cx="1003311" cy="896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BA81FE9-516C-47C1-AEB8-0220C753A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699" y="4304691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6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3981341" y="1580361"/>
            <a:ext cx="3020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So descend a level again!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31264"/>
              </p:ext>
            </p:extLst>
          </p:nvPr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573742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15DC5CE-9956-414D-98C9-467521AA2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770" y="1280652"/>
            <a:ext cx="1501630" cy="15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3981341" y="1580361"/>
            <a:ext cx="3020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Dereferencing pointer leads us to a tower with a key too big…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/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57BF7B68-F080-4687-AFF7-B3C58C655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961" y="1442379"/>
            <a:ext cx="2346664" cy="13198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2870FC-521A-4092-9C9E-F7B85331A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916" y="4352095"/>
            <a:ext cx="634922" cy="634922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EC0E1C3-218C-49BB-9C80-2F5955148C8C}"/>
              </a:ext>
            </a:extLst>
          </p:cNvPr>
          <p:cNvSpPr/>
          <p:nvPr/>
        </p:nvSpPr>
        <p:spPr>
          <a:xfrm>
            <a:off x="6860852" y="5410922"/>
            <a:ext cx="1003311" cy="896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9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3981341" y="1580361"/>
            <a:ext cx="3020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So descend another level…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04391"/>
              </p:ext>
            </p:extLst>
          </p:nvPr>
        </p:nvGraphicFramePr>
        <p:xfrm>
          <a:off x="5055786" y="3895226"/>
          <a:ext cx="615618" cy="238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4" name="Picture 3" descr="A picture containing animal, cat, mammal, sitting&#10;&#10;Description automatically generated">
            <a:extLst>
              <a:ext uri="{FF2B5EF4-FFF2-40B4-BE49-F238E27FC236}">
                <a16:creationId xmlns:a16="http://schemas.microsoft.com/office/drawing/2014/main" id="{BCBB32D2-127D-4E1D-BB4E-3B443330E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556" y="1303685"/>
            <a:ext cx="1735449" cy="11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I do </a:t>
                </a:r>
                <a:r>
                  <a:rPr lang="en-US" dirty="0">
                    <a:solidFill>
                      <a:srgbClr val="FD5CFF"/>
                    </a:solidFill>
                  </a:rPr>
                  <a:t>binary search in a sorted linked list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Naive solution has complexity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which does not improve on linear search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213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426584"/>
            <a:ext cx="743244" cy="85837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2521009" y="1580361"/>
            <a:ext cx="5913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Final pointer dereference gives us our key. Search </a:t>
            </a:r>
            <a:r>
              <a:rPr lang="en-US" sz="2200" b="1" u="sng" dirty="0">
                <a:solidFill>
                  <a:schemeClr val="accent1"/>
                </a:solidFill>
              </a:rPr>
              <a:t>hit.</a:t>
            </a:r>
            <a:endParaRPr lang="en-US" sz="2200" dirty="0">
              <a:solidFill>
                <a:schemeClr val="accent1"/>
              </a:solidFill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/>
        </p:nvGraphicFramePr>
        <p:xfrm>
          <a:off x="5055786" y="3895226"/>
          <a:ext cx="615618" cy="238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39D8EBA4-3774-452C-B4CF-952C263DB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336" y="922057"/>
            <a:ext cx="1954466" cy="14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6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8-8D76-EB40-9075-931DB800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search example – for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22D9-200D-8242-8F5A-7D0DBEF98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same list array, sequentially mark the nodes traversed by searching for 9 (nine), which should fail!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17C70-528B-2643-9F40-FAEB261FC66B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60CF2-3A85-F84A-8BD9-CF497383B0B5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F67C1-35F2-BD49-BF56-E0E332672C1A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6B042-3FBA-924F-AEC4-FBD48ED327B9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2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AE310C-E9D2-4F40-B9F1-B256C2061E4C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4BAC-9D6D-574D-8126-AE029D17870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816FD-0258-5E4B-90CF-BB29D41466E1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E69444-3EF1-8846-81DF-1D8F101FF61B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83C04-C953-B345-B4F6-586EED554429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42415C-6118-194D-AB89-8485BE729613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EA880-5A43-E14F-9AB6-D4CBADF252C8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448E9C-F63F-264C-B802-27605130FB0E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AE91EDD-6037-A74D-8A22-0D36079024C8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6CFAC5C-B10E-9949-8FED-19E471B37D31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6BC337A-E6E8-FB40-A5ED-B5E98926DC55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36E29D67-689D-2C40-9017-78674DA8CD0B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208C7-70BC-6D4F-9E5F-0D51DB0A5FCE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7E5EFB-C7D6-8B44-A839-59CB8905B52E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BEBEFE-A52E-1D4E-8A10-705DC9532F4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E0F4BC-B916-E84A-B815-F59078DEDBF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2B50D3-A8B9-DC43-8394-AB201D151CA0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BF978217-5F78-7641-ACED-339AB2D4DAFF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50C284-3A9E-D54E-9D42-2F281BDA970B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707B5BD-9325-4841-85E7-E0F2855941C6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795B3C-83FB-B94F-8C1E-F328DD7F8251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5BC56D-4D7F-6F44-B36E-88728C674602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1D15F2F-C95C-6547-A725-519F0DB0F7F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D6E0D2-B620-FA43-BC07-1EED5BE51CCB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>
            <a:extLst>
              <a:ext uri="{FF2B5EF4-FFF2-40B4-BE49-F238E27FC236}">
                <a16:creationId xmlns:a16="http://schemas.microsoft.com/office/drawing/2014/main" id="{08DCE07C-C3C4-0B40-9C79-92A3C11B016E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6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8-8D76-EB40-9075-931DB800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17C70-528B-2643-9F40-FAEB261FC66B}"/>
              </a:ext>
            </a:extLst>
          </p:cNvPr>
          <p:cNvSpPr/>
          <p:nvPr/>
        </p:nvSpPr>
        <p:spPr>
          <a:xfrm>
            <a:off x="2059346" y="450794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60CF2-3A85-F84A-8BD9-CF497383B0B5}"/>
              </a:ext>
            </a:extLst>
          </p:cNvPr>
          <p:cNvSpPr/>
          <p:nvPr/>
        </p:nvSpPr>
        <p:spPr>
          <a:xfrm>
            <a:off x="4044027" y="450794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F67C1-35F2-BD49-BF56-E0E332672C1A}"/>
              </a:ext>
            </a:extLst>
          </p:cNvPr>
          <p:cNvSpPr/>
          <p:nvPr/>
        </p:nvSpPr>
        <p:spPr>
          <a:xfrm>
            <a:off x="6014601" y="450794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6B042-3FBA-924F-AEC4-FBD48ED327B9}"/>
              </a:ext>
            </a:extLst>
          </p:cNvPr>
          <p:cNvSpPr/>
          <p:nvPr/>
        </p:nvSpPr>
        <p:spPr>
          <a:xfrm>
            <a:off x="8030431" y="450794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/>
              <p:nvPr/>
            </p:nvSpPr>
            <p:spPr>
              <a:xfrm>
                <a:off x="10738408" y="463537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4635373"/>
                <a:ext cx="866456" cy="400110"/>
              </a:xfrm>
              <a:prstGeom prst="rect">
                <a:avLst/>
              </a:prstGeom>
              <a:blipFill>
                <a:blip r:embed="rId2"/>
                <a:stretch>
                  <a:fillRect l="-8696" r="-724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AE310C-E9D2-4F40-B9F1-B256C2061E4C}"/>
              </a:ext>
            </a:extLst>
          </p:cNvPr>
          <p:cNvCxnSpPr>
            <a:cxnSpLocks/>
          </p:cNvCxnSpPr>
          <p:nvPr/>
        </p:nvCxnSpPr>
        <p:spPr>
          <a:xfrm>
            <a:off x="2736354" y="478929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4BAC-9D6D-574D-8126-AE029D178707}"/>
              </a:ext>
            </a:extLst>
          </p:cNvPr>
          <p:cNvCxnSpPr/>
          <p:nvPr/>
        </p:nvCxnSpPr>
        <p:spPr>
          <a:xfrm>
            <a:off x="3726955" y="4789299"/>
            <a:ext cx="3135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816FD-0258-5E4B-90CF-BB29D41466E1}"/>
              </a:ext>
            </a:extLst>
          </p:cNvPr>
          <p:cNvCxnSpPr/>
          <p:nvPr/>
        </p:nvCxnSpPr>
        <p:spPr>
          <a:xfrm>
            <a:off x="4721035" y="478929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E69444-3EF1-8846-81DF-1D8F101FF61B}"/>
              </a:ext>
            </a:extLst>
          </p:cNvPr>
          <p:cNvCxnSpPr/>
          <p:nvPr/>
        </p:nvCxnSpPr>
        <p:spPr>
          <a:xfrm>
            <a:off x="5708706" y="479223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83C04-C953-B345-B4F6-586EED554429}"/>
              </a:ext>
            </a:extLst>
          </p:cNvPr>
          <p:cNvCxnSpPr/>
          <p:nvPr/>
        </p:nvCxnSpPr>
        <p:spPr>
          <a:xfrm>
            <a:off x="6713961" y="479516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42415C-6118-194D-AB89-8485BE729613}"/>
              </a:ext>
            </a:extLst>
          </p:cNvPr>
          <p:cNvCxnSpPr/>
          <p:nvPr/>
        </p:nvCxnSpPr>
        <p:spPr>
          <a:xfrm>
            <a:off x="7719215" y="4780513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EA880-5A43-E14F-9AB6-D4CBADF252C8}"/>
              </a:ext>
            </a:extLst>
          </p:cNvPr>
          <p:cNvCxnSpPr/>
          <p:nvPr/>
        </p:nvCxnSpPr>
        <p:spPr>
          <a:xfrm>
            <a:off x="8715677" y="478344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448E9C-F63F-264C-B802-27605130FB0E}"/>
              </a:ext>
            </a:extLst>
          </p:cNvPr>
          <p:cNvCxnSpPr>
            <a:cxnSpLocks/>
          </p:cNvCxnSpPr>
          <p:nvPr/>
        </p:nvCxnSpPr>
        <p:spPr>
          <a:xfrm>
            <a:off x="1388425" y="4780513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AE91EDD-6037-A74D-8A22-0D3607902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34230"/>
              </p:ext>
            </p:extLst>
          </p:nvPr>
        </p:nvGraphicFramePr>
        <p:xfrm>
          <a:off x="3099333" y="3499189"/>
          <a:ext cx="624479" cy="162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6CFAC5C-B10E-9949-8FED-19E471B37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4515"/>
              </p:ext>
            </p:extLst>
          </p:nvPr>
        </p:nvGraphicFramePr>
        <p:xfrm>
          <a:off x="5065654" y="2793429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6BC337A-E6E8-FB40-A5ED-B5E98926D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65204"/>
              </p:ext>
            </p:extLst>
          </p:nvPr>
        </p:nvGraphicFramePr>
        <p:xfrm>
          <a:off x="9106682" y="2022919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36E29D67-689D-2C40-9017-78674DA8CD0B}"/>
              </a:ext>
            </a:extLst>
          </p:cNvPr>
          <p:cNvSpPr/>
          <p:nvPr/>
        </p:nvSpPr>
        <p:spPr>
          <a:xfrm>
            <a:off x="9792097" y="4828864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208C7-70BC-6D4F-9E5F-0D51DB0A5FCE}"/>
              </a:ext>
            </a:extLst>
          </p:cNvPr>
          <p:cNvSpPr txBox="1"/>
          <p:nvPr/>
        </p:nvSpPr>
        <p:spPr>
          <a:xfrm>
            <a:off x="10255976" y="5230264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/>
              <p:nvPr/>
            </p:nvSpPr>
            <p:spPr>
              <a:xfrm>
                <a:off x="10738408" y="3671150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3671150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8696" r="-724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7E5EFB-C7D6-8B44-A839-59CB8905B52E}"/>
              </a:ext>
            </a:extLst>
          </p:cNvPr>
          <p:cNvCxnSpPr>
            <a:cxnSpLocks/>
          </p:cNvCxnSpPr>
          <p:nvPr/>
        </p:nvCxnSpPr>
        <p:spPr>
          <a:xfrm>
            <a:off x="1625100" y="3891723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BEBEFE-A52E-1D4E-8A10-705DC9532F42}"/>
              </a:ext>
            </a:extLst>
          </p:cNvPr>
          <p:cNvCxnSpPr>
            <a:cxnSpLocks/>
          </p:cNvCxnSpPr>
          <p:nvPr/>
        </p:nvCxnSpPr>
        <p:spPr>
          <a:xfrm>
            <a:off x="3766578" y="3929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E0F4BC-B916-E84A-B815-F59078DEDBF7}"/>
              </a:ext>
            </a:extLst>
          </p:cNvPr>
          <p:cNvCxnSpPr>
            <a:cxnSpLocks/>
          </p:cNvCxnSpPr>
          <p:nvPr/>
        </p:nvCxnSpPr>
        <p:spPr>
          <a:xfrm>
            <a:off x="5759504" y="3913655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2B50D3-A8B9-DC43-8394-AB201D151CA0}"/>
              </a:ext>
            </a:extLst>
          </p:cNvPr>
          <p:cNvCxnSpPr>
            <a:cxnSpLocks/>
          </p:cNvCxnSpPr>
          <p:nvPr/>
        </p:nvCxnSpPr>
        <p:spPr>
          <a:xfrm>
            <a:off x="7830394" y="3871205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BF978217-5F78-7641-ACED-339AB2D4DAFF}"/>
              </a:ext>
            </a:extLst>
          </p:cNvPr>
          <p:cNvSpPr/>
          <p:nvPr/>
        </p:nvSpPr>
        <p:spPr>
          <a:xfrm>
            <a:off x="9792096" y="3969131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50C284-3A9E-D54E-9D42-2F281BDA9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81850"/>
              </p:ext>
            </p:extLst>
          </p:nvPr>
        </p:nvGraphicFramePr>
        <p:xfrm>
          <a:off x="7082614" y="3559213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707B5BD-9325-4841-85E7-E0F285594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75026"/>
              </p:ext>
            </p:extLst>
          </p:nvPr>
        </p:nvGraphicFramePr>
        <p:xfrm>
          <a:off x="239847" y="1998065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795B3C-83FB-B94F-8C1E-F328DD7F8251}"/>
              </a:ext>
            </a:extLst>
          </p:cNvPr>
          <p:cNvCxnSpPr>
            <a:cxnSpLocks/>
          </p:cNvCxnSpPr>
          <p:nvPr/>
        </p:nvCxnSpPr>
        <p:spPr>
          <a:xfrm>
            <a:off x="1674429" y="3156100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5BC56D-4D7F-6F44-B36E-88728C674602}"/>
              </a:ext>
            </a:extLst>
          </p:cNvPr>
          <p:cNvCxnSpPr>
            <a:cxnSpLocks/>
          </p:cNvCxnSpPr>
          <p:nvPr/>
        </p:nvCxnSpPr>
        <p:spPr>
          <a:xfrm>
            <a:off x="5783187" y="3156100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1D15F2F-C95C-6547-A725-519F0DB0F7F6}"/>
              </a:ext>
            </a:extLst>
          </p:cNvPr>
          <p:cNvSpPr/>
          <p:nvPr/>
        </p:nvSpPr>
        <p:spPr>
          <a:xfrm>
            <a:off x="9805989" y="3259433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/>
              <p:nvPr/>
            </p:nvSpPr>
            <p:spPr>
              <a:xfrm>
                <a:off x="10738408" y="2988984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2988984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8696" r="-724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D6E0D2-B620-FA43-BC07-1EED5BE51CCB}"/>
              </a:ext>
            </a:extLst>
          </p:cNvPr>
          <p:cNvCxnSpPr>
            <a:cxnSpLocks/>
          </p:cNvCxnSpPr>
          <p:nvPr/>
        </p:nvCxnSpPr>
        <p:spPr>
          <a:xfrm>
            <a:off x="1625100" y="2288592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/>
              <p:nvPr/>
            </p:nvSpPr>
            <p:spPr>
              <a:xfrm>
                <a:off x="10738408" y="2221460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2221460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8696" r="-724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>
            <a:extLst>
              <a:ext uri="{FF2B5EF4-FFF2-40B4-BE49-F238E27FC236}">
                <a16:creationId xmlns:a16="http://schemas.microsoft.com/office/drawing/2014/main" id="{08DCE07C-C3C4-0B40-9C79-92A3C11B016E}"/>
              </a:ext>
            </a:extLst>
          </p:cNvPr>
          <p:cNvSpPr/>
          <p:nvPr/>
        </p:nvSpPr>
        <p:spPr>
          <a:xfrm>
            <a:off x="9805988" y="2468182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EBC1D85E-4334-AC4B-BDD7-C93F5DE3AD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9342" y="5064998"/>
            <a:ext cx="385603" cy="3265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392DC2-2572-1440-BFDB-F628FB4FA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46" y="5414930"/>
            <a:ext cx="1966283" cy="11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3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410F-D4FB-8D4E-BF83-20E8DDBD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5875F-55C4-2742-AD70-AB7CC52A9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509" y="1567543"/>
                <a:ext cx="11625942" cy="46094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make matters simpler,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some power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So,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will be an </a:t>
                </a:r>
                <a:r>
                  <a:rPr lang="en-US" dirty="0">
                    <a:solidFill>
                      <a:schemeClr val="accent2"/>
                    </a:solidFill>
                  </a:rPr>
                  <a:t>integer</a:t>
                </a:r>
                <a:r>
                  <a:rPr lang="en-US" dirty="0"/>
                  <a:t>, as will be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 </a:t>
                </a:r>
                <a:r>
                  <a:rPr lang="en-US" dirty="0" err="1"/>
                  <a:t>etc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Alongside the list level,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+ 1 </m:t>
                    </m:r>
                  </m:oMath>
                </a14:m>
                <a:r>
                  <a:rPr lang="en-US" dirty="0"/>
                  <a:t>levels.</a:t>
                </a:r>
              </a:p>
              <a:p>
                <a:r>
                  <a:rPr lang="en-US" dirty="0"/>
                  <a:t>The list level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level)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The 1</a:t>
                </a:r>
                <a:r>
                  <a:rPr lang="en-US" baseline="30000" dirty="0"/>
                  <a:t>st</a:t>
                </a:r>
                <a:r>
                  <a:rPr lang="en-US" dirty="0"/>
                  <a:t> level has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 level has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dirty="0"/>
                  <a:t>Level #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has 1 nodes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5875F-55C4-2742-AD70-AB7CC52A9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509" y="1567543"/>
                <a:ext cx="11625942" cy="4609420"/>
              </a:xfrm>
              <a:blipFill>
                <a:blip r:embed="rId2"/>
                <a:stretch>
                  <a:fillRect l="-873" t="-3297" b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87BC0B4-A9AA-FC41-A31C-B899EC4C704E}"/>
              </a:ext>
            </a:extLst>
          </p:cNvPr>
          <p:cNvSpPr/>
          <p:nvPr/>
        </p:nvSpPr>
        <p:spPr>
          <a:xfrm>
            <a:off x="5645331" y="2991394"/>
            <a:ext cx="901337" cy="2416629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EF7C5-3CFE-8A48-82F8-3E8B857695B1}"/>
                  </a:ext>
                </a:extLst>
              </p:cNvPr>
              <p:cNvSpPr txBox="1"/>
              <p:nvPr/>
            </p:nvSpPr>
            <p:spPr>
              <a:xfrm>
                <a:off x="6191794" y="2736359"/>
                <a:ext cx="5747657" cy="2063257"/>
              </a:xfrm>
              <a:prstGeom prst="rect">
                <a:avLst/>
              </a:prstGeom>
              <a:gradFill flip="none" rotWithShape="1">
                <a:gsLst>
                  <a:gs pos="44000">
                    <a:schemeClr val="accent1">
                      <a:tint val="44500"/>
                      <a:satMod val="160000"/>
                    </a:schemeClr>
                  </a:gs>
                  <a:gs pos="70000">
                    <a:schemeClr val="accent1">
                      <a:tint val="23500"/>
                      <a:satMod val="160000"/>
                      <a:alpha val="48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Total # nodes: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+…+1=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</a:t>
                </a: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EF7C5-3CFE-8A48-82F8-3E8B8576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794" y="2736359"/>
                <a:ext cx="5747657" cy="2063257"/>
              </a:xfrm>
              <a:prstGeom prst="rect">
                <a:avLst/>
              </a:prstGeom>
              <a:blipFill>
                <a:blip r:embed="rId3"/>
                <a:stretch>
                  <a:fillRect t="-1829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8D1AE7C-25FD-E94B-85B1-6F2CA0B0C9B1}"/>
              </a:ext>
            </a:extLst>
          </p:cNvPr>
          <p:cNvSpPr/>
          <p:nvPr/>
        </p:nvSpPr>
        <p:spPr>
          <a:xfrm>
            <a:off x="11092542" y="3421822"/>
            <a:ext cx="389709" cy="692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F67FE-3DF8-0849-B72C-800603E68B39}"/>
              </a:ext>
            </a:extLst>
          </p:cNvPr>
          <p:cNvCxnSpPr/>
          <p:nvPr/>
        </p:nvCxnSpPr>
        <p:spPr>
          <a:xfrm flipH="1" flipV="1">
            <a:off x="10846524" y="2516449"/>
            <a:ext cx="285206" cy="686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116AB-40C4-D646-B247-CDBCEAF38FD1}"/>
                  </a:ext>
                </a:extLst>
              </p:cNvPr>
              <p:cNvSpPr txBox="1"/>
              <p:nvPr/>
            </p:nvSpPr>
            <p:spPr>
              <a:xfrm>
                <a:off x="9772105" y="1918584"/>
                <a:ext cx="1515291" cy="51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func>
                            <m:func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116AB-40C4-D646-B247-CDBCEAF3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05" y="1918584"/>
                <a:ext cx="1515291" cy="510268"/>
              </a:xfrm>
              <a:prstGeom prst="rect">
                <a:avLst/>
              </a:prstGeom>
              <a:blipFill>
                <a:blip r:embed="rId4"/>
                <a:stretch>
                  <a:fillRect r="-38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CFD4CF2-35D0-EF41-B47E-D5C71F3315E7}"/>
              </a:ext>
            </a:extLst>
          </p:cNvPr>
          <p:cNvSpPr/>
          <p:nvPr/>
        </p:nvSpPr>
        <p:spPr>
          <a:xfrm rot="5400000">
            <a:off x="8810896" y="2847807"/>
            <a:ext cx="719546" cy="462316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50990-A075-A745-BDD9-34852163962E}"/>
                  </a:ext>
                </a:extLst>
              </p:cNvPr>
              <p:cNvSpPr txBox="1"/>
              <p:nvPr/>
            </p:nvSpPr>
            <p:spPr>
              <a:xfrm>
                <a:off x="4558937" y="5807431"/>
                <a:ext cx="837546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Sum of geometric progression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br>
                  <a:rPr lang="en-US" sz="2600" b="0" i="1" dirty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terms!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50990-A075-A745-BDD9-34852163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937" y="5807431"/>
                <a:ext cx="8375468" cy="892552"/>
              </a:xfrm>
              <a:prstGeom prst="rect">
                <a:avLst/>
              </a:prstGeom>
              <a:blipFill>
                <a:blip r:embed="rId5"/>
                <a:stretch>
                  <a:fillRect t="-26389" b="-10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4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E7D9-5738-6646-9A0B-992D1A10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Unpacking the sum…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CE716-2347-094E-B1A2-4A5319C5D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3188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func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5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3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3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5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5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5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5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35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35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5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35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35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lang="en-US" sz="35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Substituting the </a:t>
                </a:r>
                <a:r>
                  <a:rPr lang="en-US" dirty="0">
                    <a:solidFill>
                      <a:schemeClr val="accent6"/>
                    </a:solidFill>
                  </a:rPr>
                  <a:t>green stuff </a:t>
                </a:r>
                <a:r>
                  <a:rPr lang="en-US" dirty="0"/>
                  <a:t>onto the </a:t>
                </a:r>
                <a:r>
                  <a:rPr lang="en-US" dirty="0">
                    <a:solidFill>
                      <a:srgbClr val="FF0000"/>
                    </a:solidFill>
                  </a:rPr>
                  <a:t>red stuff </a:t>
                </a:r>
                <a:r>
                  <a:rPr lang="en-US" dirty="0"/>
                  <a:t>yields: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Note that this tends to </a:t>
                </a:r>
                <a:r>
                  <a:rPr lang="en-US" dirty="0">
                    <a:solidFill>
                      <a:srgbClr val="FD5CFF"/>
                    </a:solidFill>
                  </a:rPr>
                  <a:t>2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goes to infinity, which is no surprise since the geometric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CE716-2347-094E-B1A2-4A5319C5D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31880" cy="4351338"/>
              </a:xfrm>
              <a:blipFill>
                <a:blip r:embed="rId2"/>
                <a:stretch>
                  <a:fillRect l="-1356" t="-21053" r="-1695" b="-1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88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9232-9266-944B-8AA4-0755FB7A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C5C58-5DBB-3141-BF13-7BB76B489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Num nodes =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We also have the </a:t>
                </a:r>
                <a:r>
                  <a:rPr lang="en-US" dirty="0">
                    <a:solidFill>
                      <a:srgbClr val="FD5CFF"/>
                    </a:solidFill>
                  </a:rPr>
                  <a:t>“header”</a:t>
                </a:r>
                <a:r>
                  <a:rPr lang="en-US" dirty="0"/>
                  <a:t> node which contributes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rgbClr val="FD5CFF"/>
                    </a:solidFill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nodes…</a:t>
                </a:r>
                <a:br>
                  <a:rPr lang="en-US" b="0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sz="2600" dirty="0"/>
                  <a:t>Final answer:</a:t>
                </a: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−1+</m:t>
                    </m:r>
                    <m:func>
                      <m:funcPr>
                        <m:ctrlPr>
                          <a:rPr lang="en-US" sz="2600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600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 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C5C58-5DBB-3141-BF13-7BB76B489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186670-020F-4A40-921F-A0C6BF3ED309}"/>
              </a:ext>
            </a:extLst>
          </p:cNvPr>
          <p:cNvCxnSpPr>
            <a:cxnSpLocks/>
          </p:cNvCxnSpPr>
          <p:nvPr/>
        </p:nvCxnSpPr>
        <p:spPr>
          <a:xfrm flipH="1">
            <a:off x="4572001" y="2612571"/>
            <a:ext cx="365759" cy="3004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90F3E-40A6-D744-86F1-6CD40C4C7AF3}"/>
              </a:ext>
            </a:extLst>
          </p:cNvPr>
          <p:cNvCxnSpPr>
            <a:cxnSpLocks/>
          </p:cNvCxnSpPr>
          <p:nvPr/>
        </p:nvCxnSpPr>
        <p:spPr>
          <a:xfrm flipH="1">
            <a:off x="5286104" y="2762794"/>
            <a:ext cx="365759" cy="3004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5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complexity </a:t>
                </a:r>
                <a:r>
                  <a:rPr lang="en-US" dirty="0"/>
                  <a:t>of searching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39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complexity </a:t>
                </a:r>
                <a:r>
                  <a:rPr lang="en-US" dirty="0"/>
                  <a:t>of searching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</p:spTree>
    <p:extLst>
      <p:ext uri="{BB962C8B-B14F-4D97-AF65-F5344CB8AC3E}">
        <p14:creationId xmlns:p14="http://schemas.microsoft.com/office/powerpoint/2010/main" val="219051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complexity </a:t>
                </a:r>
                <a:r>
                  <a:rPr lang="en-US" dirty="0"/>
                  <a:t>of searching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440D1F-3F73-E447-BA6A-95362AC01B7B}"/>
              </a:ext>
            </a:extLst>
          </p:cNvPr>
          <p:cNvSpPr/>
          <p:nvPr/>
        </p:nvSpPr>
        <p:spPr>
          <a:xfrm>
            <a:off x="3461657" y="4480560"/>
            <a:ext cx="2299063" cy="15283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3BAD8-7C99-4248-9B19-03E304778514}"/>
              </a:ext>
            </a:extLst>
          </p:cNvPr>
          <p:cNvSpPr txBox="1"/>
          <p:nvPr/>
        </p:nvSpPr>
        <p:spPr>
          <a:xfrm>
            <a:off x="2521131" y="6135989"/>
            <a:ext cx="5368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Now let’s determine the constant…</a:t>
            </a:r>
          </a:p>
        </p:txBody>
      </p:sp>
    </p:spTree>
    <p:extLst>
      <p:ext uri="{BB962C8B-B14F-4D97-AF65-F5344CB8AC3E}">
        <p14:creationId xmlns:p14="http://schemas.microsoft.com/office/powerpoint/2010/main" val="98936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maximum number of links we will scan</a:t>
                </a:r>
                <a:r>
                  <a:rPr lang="en-US" dirty="0"/>
                  <a:t> to succeed or fail the search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.5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</p:spTree>
    <p:extLst>
      <p:ext uri="{BB962C8B-B14F-4D97-AF65-F5344CB8AC3E}">
        <p14:creationId xmlns:p14="http://schemas.microsoft.com/office/powerpoint/2010/main" val="17521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I do </a:t>
                </a:r>
                <a:r>
                  <a:rPr lang="en-US" dirty="0">
                    <a:solidFill>
                      <a:srgbClr val="FD5CFF"/>
                    </a:solidFill>
                  </a:rPr>
                  <a:t>binary search in a sorted linked list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Naive solution has complexity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which does not improve on linear search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nodes,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 nodes to find the middle element.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…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itchFamily="2" charset="2"/>
                      </a:rPr>
                      <m:t>1=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1=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nodes….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542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maximum number of links we will scan</a:t>
                </a:r>
                <a:r>
                  <a:rPr lang="en-US" dirty="0"/>
                  <a:t> to succeed or fail the search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.5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3BAD8-7C99-4248-9B19-03E304778514}"/>
              </a:ext>
            </a:extLst>
          </p:cNvPr>
          <p:cNvSpPr txBox="1"/>
          <p:nvPr/>
        </p:nvSpPr>
        <p:spPr>
          <a:xfrm>
            <a:off x="719017" y="6238478"/>
            <a:ext cx="1139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level, we visit at most 2 nodes (why?) and at level 0 we might have one additional pointer dereference.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CB21C5-EB4B-4980-B274-50215E337B7F}"/>
              </a:ext>
            </a:extLst>
          </p:cNvPr>
          <p:cNvSpPr/>
          <p:nvPr/>
        </p:nvSpPr>
        <p:spPr>
          <a:xfrm>
            <a:off x="8878277" y="4493846"/>
            <a:ext cx="3157415" cy="16421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1324051-D502-4A22-B877-CC47EA3C7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6925" y="3994021"/>
            <a:ext cx="683856" cy="31579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59370-87DF-4533-9FC7-83C5FA834B58}"/>
                  </a:ext>
                </a:extLst>
              </p:cNvPr>
              <p:cNvSpPr/>
              <p:nvPr/>
            </p:nvSpPr>
            <p:spPr>
              <a:xfrm>
                <a:off x="10503243" y="3305722"/>
                <a:ext cx="13982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59370-87DF-4533-9FC7-83C5FA834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243" y="3305722"/>
                <a:ext cx="139826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22D2F104-09AB-4B9C-9138-015E1BF17FC4}"/>
              </a:ext>
            </a:extLst>
          </p:cNvPr>
          <p:cNvSpPr/>
          <p:nvPr/>
        </p:nvSpPr>
        <p:spPr>
          <a:xfrm>
            <a:off x="5812692" y="4432331"/>
            <a:ext cx="3157415" cy="164214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BA675-83CE-46DE-A9E1-DF0D900560B7}"/>
              </a:ext>
            </a:extLst>
          </p:cNvPr>
          <p:cNvSpPr/>
          <p:nvPr/>
        </p:nvSpPr>
        <p:spPr>
          <a:xfrm>
            <a:off x="7691206" y="4178474"/>
            <a:ext cx="1652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Also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acceptable</a:t>
            </a:r>
          </a:p>
        </p:txBody>
      </p:sp>
    </p:spTree>
    <p:extLst>
      <p:ext uri="{BB962C8B-B14F-4D97-AF65-F5344CB8AC3E}">
        <p14:creationId xmlns:p14="http://schemas.microsoft.com/office/powerpoint/2010/main" val="3545256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D7BE-E8DE-7841-93AA-28CA40E7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Huge issue with list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5862B-AA68-9544-BF72-D96839D09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Inserting a new element or deleting from it </a:t>
                </a:r>
                <a:r>
                  <a:rPr lang="en-US" dirty="0">
                    <a:solidFill>
                      <a:srgbClr val="FF0000"/>
                    </a:solidFill>
                  </a:rPr>
                  <a:t>requires re-building the entire list array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Pay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cost to do so.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For the insertion and/or deletion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dirty="0"/>
                  <a:t> elements, the cost ends up being </a:t>
                </a:r>
                <a:r>
                  <a:rPr lang="en-US" dirty="0">
                    <a:solidFill>
                      <a:srgbClr val="00B050"/>
                    </a:solidFill>
                  </a:rPr>
                  <a:t>quadratic</a:t>
                </a:r>
                <a:r>
                  <a:rPr lang="en-US" dirty="0"/>
                  <a:t>, which is unacceptable.</a:t>
                </a:r>
              </a:p>
              <a:p>
                <a:r>
                  <a:rPr lang="en-US" dirty="0"/>
                  <a:t>Conclusion: a list array is </a:t>
                </a:r>
                <a:r>
                  <a:rPr lang="en-US" b="1" dirty="0"/>
                  <a:t>not </a:t>
                </a:r>
                <a:r>
                  <a:rPr lang="en-US" dirty="0"/>
                  <a:t>a good </a:t>
                </a:r>
                <a:r>
                  <a:rPr lang="en-US" dirty="0">
                    <a:solidFill>
                      <a:srgbClr val="00B0F0"/>
                    </a:solidFill>
                  </a:rPr>
                  <a:t>dictionary because of sub-par insertion and deletion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for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immutable</a:t>
                </a:r>
                <a:r>
                  <a:rPr lang="en-US" dirty="0"/>
                  <a:t> sorted lists, they work pretty well!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5862B-AA68-9544-BF72-D96839D09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567B-9123-A848-B41E-9181A256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“vs” list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482CDD1-1C26-4D84-971C-A04635062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14861028"/>
                  </p:ext>
                </p:extLst>
              </p:nvPr>
            </p:nvGraphicFramePr>
            <p:xfrm>
              <a:off x="838200" y="1825625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76613779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1036991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 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469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contiguous</a:t>
                          </a:r>
                          <a:r>
                            <a:rPr lang="en-US" dirty="0"/>
                            <a:t> storage (arrays)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discontiguous</a:t>
                          </a:r>
                          <a:r>
                            <a:rPr lang="en-US" dirty="0"/>
                            <a:t> storage (linked lists)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231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Requires up to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 </a:t>
                          </a:r>
                          <a:r>
                            <a:rPr lang="en-US" dirty="0"/>
                            <a:t>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Requires up</a:t>
                          </a:r>
                          <a:r>
                            <a:rPr lang="en-US" baseline="0" dirty="0"/>
                            <a:t> to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FD5C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rgbClr val="FD5C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dirty="0"/>
                            <a:t> comparisons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313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Doesn’t need </a:t>
                          </a:r>
                          <a:r>
                            <a:rPr lang="en-US" dirty="0"/>
                            <a:t>extra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Needs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dirty="0"/>
                            <a:t>extra</a:t>
                          </a:r>
                          <a:r>
                            <a:rPr lang="en-US" baseline="0" dirty="0"/>
                            <a:t> 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59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Doesn’t require adjustments after mutations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Needs to be </a:t>
                          </a:r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re-built after every mutation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764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482CDD1-1C26-4D84-971C-A04635062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14861028"/>
                  </p:ext>
                </p:extLst>
              </p:nvPr>
            </p:nvGraphicFramePr>
            <p:xfrm>
              <a:off x="838200" y="1825625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76613779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1036991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 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469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contiguous</a:t>
                          </a:r>
                          <a:r>
                            <a:rPr lang="en-US" dirty="0"/>
                            <a:t> storage (arrays)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discontiguous</a:t>
                          </a:r>
                          <a:r>
                            <a:rPr lang="en-US" dirty="0"/>
                            <a:t> storage (linked lists)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231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" t="-208197" r="-10046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208197" r="-46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313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Doesn’t need </a:t>
                          </a:r>
                          <a:r>
                            <a:rPr lang="en-US" dirty="0"/>
                            <a:t>extra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308197" r="-46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59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Doesn’t require adjustments after mutations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Needs to be </a:t>
                          </a:r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re-built after every mutation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764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0253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8FD6-DAC9-5B45-8AF2-4862F149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: relaxing </a:t>
            </a:r>
            <a:r>
              <a:rPr lang="en-US"/>
              <a:t>the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14DDC-D24E-2A4D-B238-3C611B05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Observation: in a list array, </a:t>
                </a:r>
                <a:r>
                  <a:rPr lang="en-US" dirty="0">
                    <a:solidFill>
                      <a:srgbClr val="0070C0"/>
                    </a:solidFill>
                  </a:rPr>
                  <a:t>half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 </a:t>
                </a:r>
                <a:r>
                  <a:rPr lang="en-US" dirty="0"/>
                  <a:t>of the “towers” that extend to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also extend to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. Therefore: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list’s keys are represented in level 1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are represented in level 2</a:t>
                </a:r>
              </a:p>
              <a:p>
                <a:pPr lvl="1"/>
                <a:r>
                  <a:rPr lang="en-US" dirty="0"/>
                  <a:t>….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represented in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Solution: </a:t>
                </a:r>
                <a:r>
                  <a:rPr lang="en-US" dirty="0">
                    <a:solidFill>
                      <a:srgbClr val="FD5CFF"/>
                    </a:solidFill>
                  </a:rPr>
                  <a:t>probabilistically</a:t>
                </a:r>
                <a:r>
                  <a:rPr lang="en-US" dirty="0"/>
                  <a:t> build the towers by </a:t>
                </a:r>
                <a:r>
                  <a:rPr lang="en-US" dirty="0">
                    <a:solidFill>
                      <a:schemeClr val="accent2"/>
                    </a:solidFill>
                  </a:rPr>
                  <a:t>randomly sampling </a:t>
                </a:r>
                <a:r>
                  <a:rPr lang="en-US" dirty="0"/>
                  <a:t>the new height of an inserted node before actually inserting it!</a:t>
                </a:r>
              </a:p>
              <a:p>
                <a:r>
                  <a:rPr lang="en-US" dirty="0"/>
                  <a:t>Use a geometric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14DDC-D24E-2A4D-B238-3C611B05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389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58376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46742"/>
              </p:ext>
            </p:extLst>
          </p:nvPr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52960"/>
              </p:ext>
            </p:extLst>
          </p:nvPr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73662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57560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84922"/>
              </p:ext>
            </p:extLst>
          </p:nvPr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378056"/>
              </p:ext>
            </p:extLst>
          </p:nvPr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76FCB6-158F-4F5A-A2F5-8B7402F79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66178"/>
              </p:ext>
            </p:extLst>
          </p:nvPr>
        </p:nvGraphicFramePr>
        <p:xfrm>
          <a:off x="8656118" y="2474170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92440"/>
              </p:ext>
            </p:extLst>
          </p:nvPr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03C0B-5FB8-469B-9C98-C4D7445554F4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23BFD4-B9B8-418C-8CF4-0A8E8D0ADF2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8F248-0D12-4D93-9A18-625AC6A4B5B0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47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00049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3200" b="0" dirty="0"/>
                        <a:t>1</a:t>
                      </a:r>
                      <a:endParaRPr lang="en-US" sz="3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9618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11795"/>
              </p:ext>
            </p:extLst>
          </p:nvPr>
        </p:nvGraphicFramePr>
        <p:xfrm>
          <a:off x="5583252" y="4765472"/>
          <a:ext cx="624479" cy="162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05982"/>
              </p:ext>
            </p:extLst>
          </p:nvPr>
        </p:nvGraphicFramePr>
        <p:xfrm>
          <a:off x="6522348" y="5554225"/>
          <a:ext cx="62447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E122CF-9FA9-4E18-BD42-7BABF583AE25}"/>
              </a:ext>
            </a:extLst>
          </p:cNvPr>
          <p:cNvSpPr txBox="1"/>
          <p:nvPr/>
        </p:nvSpPr>
        <p:spPr>
          <a:xfrm>
            <a:off x="4397379" y="1573048"/>
            <a:ext cx="26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22 (should be a search </a:t>
            </a:r>
            <a:r>
              <a:rPr lang="en-US" b="1" i="1" dirty="0">
                <a:solidFill>
                  <a:schemeClr val="accent1"/>
                </a:solidFill>
              </a:rPr>
              <a:t>hit</a:t>
            </a:r>
            <a:r>
              <a:rPr lang="en-US" dirty="0"/>
              <a:t>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BE7832-67FB-4B14-B803-3D951770A83F}"/>
              </a:ext>
            </a:extLst>
          </p:cNvPr>
          <p:cNvCxnSpPr>
            <a:cxnSpLocks/>
          </p:cNvCxnSpPr>
          <p:nvPr/>
        </p:nvCxnSpPr>
        <p:spPr>
          <a:xfrm flipV="1">
            <a:off x="1801718" y="3662356"/>
            <a:ext cx="6625185" cy="16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5BA3D31-EAE3-411B-9E53-E7E2D9CD4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07345"/>
              </p:ext>
            </p:extLst>
          </p:nvPr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24C93F-9872-457B-BB2C-E3F04F03C1DA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6ADFBA9-0D36-4BF4-B650-D85AF1F423C1}"/>
              </a:ext>
            </a:extLst>
          </p:cNvPr>
          <p:cNvCxnSpPr>
            <a:cxnSpLocks/>
          </p:cNvCxnSpPr>
          <p:nvPr/>
        </p:nvCxnSpPr>
        <p:spPr>
          <a:xfrm>
            <a:off x="9332311" y="443152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579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5597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76FCB6-158F-4F5A-A2F5-8B7402F79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05092"/>
              </p:ext>
            </p:extLst>
          </p:nvPr>
        </p:nvGraphicFramePr>
        <p:xfrm>
          <a:off x="8656118" y="2451868"/>
          <a:ext cx="624479" cy="392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03C0B-5FB8-469B-9C98-C4D7445554F4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23BFD4-B9B8-418C-8CF4-0A8E8D0ADF2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8F248-0D12-4D93-9A18-625AC6A4B5B0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8FDBA9-3608-481D-A38C-CD57EAC37A9E}"/>
              </a:ext>
            </a:extLst>
          </p:cNvPr>
          <p:cNvSpPr txBox="1"/>
          <p:nvPr/>
        </p:nvSpPr>
        <p:spPr>
          <a:xfrm>
            <a:off x="4397379" y="1573048"/>
            <a:ext cx="26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33 (should be a search </a:t>
            </a:r>
            <a:r>
              <a:rPr lang="en-US" b="1" i="1" u="sng" dirty="0">
                <a:solidFill>
                  <a:srgbClr val="7030A0"/>
                </a:solidFill>
              </a:rPr>
              <a:t>miss</a:t>
            </a:r>
            <a:r>
              <a:rPr lang="en-US" dirty="0"/>
              <a:t>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B62D800-0B4B-4933-8664-DDB8664948B6}"/>
              </a:ext>
            </a:extLst>
          </p:cNvPr>
          <p:cNvCxnSpPr>
            <a:cxnSpLocks/>
          </p:cNvCxnSpPr>
          <p:nvPr/>
        </p:nvCxnSpPr>
        <p:spPr>
          <a:xfrm>
            <a:off x="9614020" y="6095997"/>
            <a:ext cx="356446" cy="35608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clip&#10;&#10;Description automatically generated">
            <a:extLst>
              <a:ext uri="{FF2B5EF4-FFF2-40B4-BE49-F238E27FC236}">
                <a16:creationId xmlns:a16="http://schemas.microsoft.com/office/drawing/2014/main" id="{05BD7551-6C53-4BDD-9E83-35077D6B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92" y="6411843"/>
            <a:ext cx="747346" cy="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76FCB6-158F-4F5A-A2F5-8B7402F79E0B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92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03C0B-5FB8-469B-9C98-C4D7445554F4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23BFD4-B9B8-418C-8CF4-0A8E8D0ADF2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8F248-0D12-4D93-9A18-625AC6A4B5B0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8FDBA9-3608-481D-A38C-CD57EAC37A9E}"/>
              </a:ext>
            </a:extLst>
          </p:cNvPr>
          <p:cNvSpPr txBox="1"/>
          <p:nvPr/>
        </p:nvSpPr>
        <p:spPr>
          <a:xfrm>
            <a:off x="4397379" y="1573048"/>
            <a:ext cx="26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33 (should be a search </a:t>
            </a:r>
            <a:r>
              <a:rPr lang="en-US" b="1" i="1" u="sng" dirty="0">
                <a:solidFill>
                  <a:srgbClr val="7030A0"/>
                </a:solidFill>
              </a:rPr>
              <a:t>miss</a:t>
            </a:r>
            <a:r>
              <a:rPr lang="en-US" dirty="0"/>
              <a:t>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B62D800-0B4B-4933-8664-DDB8664948B6}"/>
              </a:ext>
            </a:extLst>
          </p:cNvPr>
          <p:cNvCxnSpPr>
            <a:cxnSpLocks/>
          </p:cNvCxnSpPr>
          <p:nvPr/>
        </p:nvCxnSpPr>
        <p:spPr>
          <a:xfrm>
            <a:off x="9614020" y="6095997"/>
            <a:ext cx="356446" cy="35608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clip&#10;&#10;Description automatically generated">
            <a:extLst>
              <a:ext uri="{FF2B5EF4-FFF2-40B4-BE49-F238E27FC236}">
                <a16:creationId xmlns:a16="http://schemas.microsoft.com/office/drawing/2014/main" id="{05BD7551-6C53-4BDD-9E83-35077D6B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92" y="6411843"/>
            <a:ext cx="747346" cy="3896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765F69D-831D-4E18-B909-6A68A72CEEB8}"/>
              </a:ext>
            </a:extLst>
          </p:cNvPr>
          <p:cNvSpPr/>
          <p:nvPr/>
        </p:nvSpPr>
        <p:spPr>
          <a:xfrm>
            <a:off x="8236364" y="1939895"/>
            <a:ext cx="1514106" cy="480773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F2E695-2EBE-4839-868E-5424D5F7784B}"/>
              </a:ext>
            </a:extLst>
          </p:cNvPr>
          <p:cNvCxnSpPr/>
          <p:nvPr/>
        </p:nvCxnSpPr>
        <p:spPr>
          <a:xfrm flipV="1">
            <a:off x="9436014" y="1939895"/>
            <a:ext cx="814092" cy="2794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9F569-3C5B-4458-87F7-0E6F1E5F47BD}"/>
              </a:ext>
            </a:extLst>
          </p:cNvPr>
          <p:cNvSpPr txBox="1"/>
          <p:nvPr/>
        </p:nvSpPr>
        <p:spPr>
          <a:xfrm>
            <a:off x="8236364" y="1145136"/>
            <a:ext cx="365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It certainly looks like the height of this tower is slowing us down…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588824AD-FA04-4692-8520-D3B3F636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625" y="1817247"/>
            <a:ext cx="1026974" cy="11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9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97320"/>
              </p:ext>
            </p:extLst>
          </p:nvPr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26738"/>
              </p:ext>
            </p:extLst>
          </p:nvPr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62294"/>
              </p:ext>
            </p:extLst>
          </p:nvPr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30849"/>
              </p:ext>
            </p:extLst>
          </p:nvPr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52588"/>
              </p:ext>
            </p:extLst>
          </p:nvPr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344951"/>
              </p:ext>
            </p:extLst>
          </p:nvPr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43373"/>
              </p:ext>
            </p:extLst>
          </p:nvPr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43456"/>
              </p:ext>
            </p:extLst>
          </p:nvPr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599751"/>
              </p:ext>
            </p:extLst>
          </p:nvPr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31212"/>
              </p:ext>
            </p:extLst>
          </p:nvPr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54352"/>
              </p:ext>
            </p:extLst>
          </p:nvPr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76344"/>
              </p:ext>
            </p:extLst>
          </p:nvPr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57674"/>
              </p:ext>
            </p:extLst>
          </p:nvPr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90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83417"/>
              </p:ext>
            </p:extLst>
          </p:nvPr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green tower </a:t>
            </a:r>
            <a:r>
              <a:rPr lang="en-US" dirty="0"/>
              <a:t>makes </a:t>
            </a:r>
            <a:r>
              <a:rPr lang="en-US" b="1" dirty="0"/>
              <a:t>all </a:t>
            </a:r>
            <a:r>
              <a:rPr lang="en-US" dirty="0"/>
              <a:t>our searches perform useless memory probes…</a:t>
            </a:r>
          </a:p>
        </p:txBody>
      </p:sp>
    </p:spTree>
    <p:extLst>
      <p:ext uri="{BB962C8B-B14F-4D97-AF65-F5344CB8AC3E}">
        <p14:creationId xmlns:p14="http://schemas.microsoft.com/office/powerpoint/2010/main" val="362727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I do </a:t>
                </a:r>
                <a:r>
                  <a:rPr lang="en-US" dirty="0">
                    <a:solidFill>
                      <a:srgbClr val="FD5CFF"/>
                    </a:solidFill>
                  </a:rPr>
                  <a:t>binary search in a sorted linked list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Naive solution has complexity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which does not improve on linear search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nodes,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 nodes to find the middle element.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…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=1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nodes….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C682CB-6555-B241-A614-A136D8F84A78}"/>
                  </a:ext>
                </a:extLst>
              </p:cNvPr>
              <p:cNvSpPr txBox="1"/>
              <p:nvPr/>
            </p:nvSpPr>
            <p:spPr>
              <a:xfrm>
                <a:off x="6634976" y="3824868"/>
                <a:ext cx="4572000" cy="98777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/>
                    </a:solidFill>
                  </a:rPr>
                  <a:t>Total #nodes scanned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+…+ 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C682CB-6555-B241-A614-A136D8F84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976" y="3824868"/>
                <a:ext cx="4572000" cy="987771"/>
              </a:xfrm>
              <a:prstGeom prst="rect">
                <a:avLst/>
              </a:prstGeom>
              <a:blipFill>
                <a:blip r:embed="rId4"/>
                <a:stretch>
                  <a:fillRect l="-829" b="-1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177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what is the </a:t>
            </a:r>
            <a:r>
              <a:rPr lang="en-US" b="1" dirty="0">
                <a:solidFill>
                  <a:schemeClr val="accent2"/>
                </a:solidFill>
              </a:rPr>
              <a:t>probability</a:t>
            </a:r>
            <a:r>
              <a:rPr lang="en-US" dirty="0"/>
              <a:t> that we generate this tower?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/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/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/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A4891F7-B870-4793-857F-BA048D5D0F22}"/>
              </a:ext>
            </a:extLst>
          </p:cNvPr>
          <p:cNvSpPr/>
          <p:nvPr/>
        </p:nvSpPr>
        <p:spPr>
          <a:xfrm>
            <a:off x="9525595" y="333108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3736280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what is the </a:t>
            </a:r>
            <a:r>
              <a:rPr lang="en-US" b="1" dirty="0">
                <a:solidFill>
                  <a:schemeClr val="accent2"/>
                </a:solidFill>
              </a:rPr>
              <a:t>probability</a:t>
            </a:r>
            <a:r>
              <a:rPr lang="en-US" dirty="0"/>
              <a:t> that we generate this tower?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/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/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/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A4891F7-B870-4793-857F-BA048D5D0F22}"/>
              </a:ext>
            </a:extLst>
          </p:cNvPr>
          <p:cNvSpPr/>
          <p:nvPr/>
        </p:nvSpPr>
        <p:spPr>
          <a:xfrm>
            <a:off x="9525595" y="333108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E300489-8B3B-8F4A-A4F1-0D5B04D942E3}"/>
              </a:ext>
            </a:extLst>
          </p:cNvPr>
          <p:cNvSpPr/>
          <p:nvPr/>
        </p:nvSpPr>
        <p:spPr>
          <a:xfrm>
            <a:off x="7340028" y="3245975"/>
            <a:ext cx="1570892" cy="886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8ADF6D-81DA-0246-8EB2-8001E9D4F232}"/>
              </a:ext>
            </a:extLst>
          </p:cNvPr>
          <p:cNvSpPr txBox="1"/>
          <p:nvPr/>
        </p:nvSpPr>
        <p:spPr>
          <a:xfrm>
            <a:off x="8339893" y="701873"/>
            <a:ext cx="236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= 0.012207031%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50F0B3-2CA8-2C44-91E2-6A7FBD840B46}"/>
              </a:ext>
            </a:extLst>
          </p:cNvPr>
          <p:cNvSpPr txBox="1"/>
          <p:nvPr/>
        </p:nvSpPr>
        <p:spPr>
          <a:xfrm>
            <a:off x="5913558" y="86863"/>
            <a:ext cx="520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We have 12 flips to make the tower have 13 levels and another to keep it there!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67C299D-3A3B-244F-9FCB-20D252ADC121}"/>
              </a:ext>
            </a:extLst>
          </p:cNvPr>
          <p:cNvCxnSpPr>
            <a:cxnSpLocks/>
          </p:cNvCxnSpPr>
          <p:nvPr/>
        </p:nvCxnSpPr>
        <p:spPr>
          <a:xfrm flipV="1">
            <a:off x="8680868" y="1110259"/>
            <a:ext cx="91628" cy="2265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08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what is the </a:t>
            </a:r>
            <a:r>
              <a:rPr lang="en-US" b="1" dirty="0">
                <a:solidFill>
                  <a:schemeClr val="accent2"/>
                </a:solidFill>
              </a:rPr>
              <a:t>probability</a:t>
            </a:r>
            <a:r>
              <a:rPr lang="en-US" dirty="0"/>
              <a:t> that we generate this tower?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/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/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/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A4891F7-B870-4793-857F-BA048D5D0F22}"/>
              </a:ext>
            </a:extLst>
          </p:cNvPr>
          <p:cNvSpPr/>
          <p:nvPr/>
        </p:nvSpPr>
        <p:spPr>
          <a:xfrm>
            <a:off x="9525595" y="333108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04CD04-C658-4FCE-8126-D52EAD21F54F}"/>
              </a:ext>
            </a:extLst>
          </p:cNvPr>
          <p:cNvSpPr/>
          <p:nvPr/>
        </p:nvSpPr>
        <p:spPr>
          <a:xfrm>
            <a:off x="7340028" y="3245975"/>
            <a:ext cx="1570892" cy="886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D87BE-8C4F-4080-BB43-D75F19AD41A6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8680868" y="1110259"/>
            <a:ext cx="91628" cy="2265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B1B553-953C-4589-9220-E1219C974682}"/>
              </a:ext>
            </a:extLst>
          </p:cNvPr>
          <p:cNvSpPr txBox="1"/>
          <p:nvPr/>
        </p:nvSpPr>
        <p:spPr>
          <a:xfrm>
            <a:off x="8339893" y="701873"/>
            <a:ext cx="236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= 0.012207031%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FFAC2-2DFD-49AA-9374-C0C63124A5D6}"/>
              </a:ext>
            </a:extLst>
          </p:cNvPr>
          <p:cNvSpPr txBox="1"/>
          <p:nvPr/>
        </p:nvSpPr>
        <p:spPr>
          <a:xfrm>
            <a:off x="1219200" y="1657649"/>
            <a:ext cx="457218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So, this is </a:t>
            </a:r>
            <a:r>
              <a:rPr lang="en-US" dirty="0">
                <a:solidFill>
                  <a:srgbClr val="C00000"/>
                </a:solidFill>
              </a:rPr>
              <a:t>very unlikely </a:t>
            </a:r>
            <a:r>
              <a:rPr lang="en-US" dirty="0"/>
              <a:t>to happen!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 if it does, we can always maintain </a:t>
            </a:r>
            <a:r>
              <a:rPr lang="en-US" dirty="0">
                <a:solidFill>
                  <a:schemeClr val="accent1"/>
                </a:solidFill>
              </a:rPr>
              <a:t>the current #levels</a:t>
            </a:r>
            <a:r>
              <a:rPr lang="en-US" dirty="0"/>
              <a:t> and when the sampling gives us a larger height,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cast that height to #levels + 1!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3FC8B7-DCF7-FE47-A25C-0FABCC9B4C60}"/>
              </a:ext>
            </a:extLst>
          </p:cNvPr>
          <p:cNvSpPr txBox="1"/>
          <p:nvPr/>
        </p:nvSpPr>
        <p:spPr>
          <a:xfrm>
            <a:off x="5913558" y="86863"/>
            <a:ext cx="520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We have 12 flips to make the tower have 13 levels and another to keep it there!</a:t>
            </a:r>
          </a:p>
        </p:txBody>
      </p:sp>
    </p:spTree>
    <p:extLst>
      <p:ext uri="{BB962C8B-B14F-4D97-AF65-F5344CB8AC3E}">
        <p14:creationId xmlns:p14="http://schemas.microsoft.com/office/powerpoint/2010/main" val="2023789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81920"/>
              </p:ext>
            </p:extLst>
          </p:nvPr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02947"/>
              </p:ext>
            </p:extLst>
          </p:nvPr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196451"/>
              </p:ext>
            </p:extLst>
          </p:nvPr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90374"/>
              </p:ext>
            </p:extLst>
          </p:nvPr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3916"/>
              </p:ext>
            </p:extLst>
          </p:nvPr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68767"/>
              </p:ext>
            </p:extLst>
          </p:nvPr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9814"/>
              </p:ext>
            </p:extLst>
          </p:nvPr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862892"/>
              </p:ext>
            </p:extLst>
          </p:nvPr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749329"/>
              </p:ext>
            </p:extLst>
          </p:nvPr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1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</p:txBody>
      </p:sp>
    </p:spTree>
    <p:extLst>
      <p:ext uri="{BB962C8B-B14F-4D97-AF65-F5344CB8AC3E}">
        <p14:creationId xmlns:p14="http://schemas.microsoft.com/office/powerpoint/2010/main" val="1913979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00B050"/>
                </a:solidFill>
              </a:rPr>
              <a:t>how likely </a:t>
            </a:r>
            <a:r>
              <a:rPr lang="en-US" dirty="0"/>
              <a:t>is such a </a:t>
            </a:r>
            <a:r>
              <a:rPr lang="en-US" dirty="0" err="1"/>
              <a:t>skiplist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0314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00B050"/>
                </a:solidFill>
              </a:rPr>
              <a:t>how likely </a:t>
            </a:r>
            <a:r>
              <a:rPr lang="en-US" dirty="0"/>
              <a:t>is such a </a:t>
            </a:r>
            <a:r>
              <a:rPr lang="en-US" dirty="0" err="1"/>
              <a:t>skiplist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/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/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/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C3825D4-98CC-40BA-9F13-F98E0B79B15A}"/>
              </a:ext>
            </a:extLst>
          </p:cNvPr>
          <p:cNvSpPr/>
          <p:nvPr/>
        </p:nvSpPr>
        <p:spPr>
          <a:xfrm>
            <a:off x="8342769" y="345150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665156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00B050"/>
                </a:solidFill>
              </a:rPr>
              <a:t>how likely </a:t>
            </a:r>
            <a:r>
              <a:rPr lang="en-US" dirty="0"/>
              <a:t>is such a </a:t>
            </a:r>
            <a:r>
              <a:rPr lang="en-US" dirty="0" err="1"/>
              <a:t>skiplist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/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/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/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C3825D4-98CC-40BA-9F13-F98E0B79B15A}"/>
              </a:ext>
            </a:extLst>
          </p:cNvPr>
          <p:cNvSpPr/>
          <p:nvPr/>
        </p:nvSpPr>
        <p:spPr>
          <a:xfrm>
            <a:off x="8342769" y="345150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045005E-DB79-41BB-8916-3B3658CF1C31}"/>
              </a:ext>
            </a:extLst>
          </p:cNvPr>
          <p:cNvSpPr/>
          <p:nvPr/>
        </p:nvSpPr>
        <p:spPr>
          <a:xfrm>
            <a:off x="2144623" y="3396849"/>
            <a:ext cx="1570892" cy="886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05959-6887-4370-AF86-BB08382F8CFD}"/>
              </a:ext>
            </a:extLst>
          </p:cNvPr>
          <p:cNvSpPr txBox="1"/>
          <p:nvPr/>
        </p:nvSpPr>
        <p:spPr>
          <a:xfrm>
            <a:off x="3282174" y="2956499"/>
            <a:ext cx="13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</a:t>
            </a:r>
            <a:r>
              <a:rPr lang="en-US" dirty="0"/>
              <a:t> unlikely!</a:t>
            </a:r>
          </a:p>
        </p:txBody>
      </p:sp>
    </p:spTree>
    <p:extLst>
      <p:ext uri="{BB962C8B-B14F-4D97-AF65-F5344CB8AC3E}">
        <p14:creationId xmlns:p14="http://schemas.microsoft.com/office/powerpoint/2010/main" val="1364208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</p:txBody>
      </p:sp>
    </p:spTree>
    <p:extLst>
      <p:ext uri="{BB962C8B-B14F-4D97-AF65-F5344CB8AC3E}">
        <p14:creationId xmlns:p14="http://schemas.microsoft.com/office/powerpoint/2010/main" val="1737162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620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Idea to improve complexity: Consider every node to be a “</a:t>
                </a:r>
                <a:r>
                  <a:rPr lang="en-US" dirty="0">
                    <a:solidFill>
                      <a:schemeClr val="accent4"/>
                    </a:solidFill>
                  </a:rPr>
                  <a:t>tower</a:t>
                </a:r>
                <a:r>
                  <a:rPr lang="en-US" dirty="0"/>
                  <a:t>” consisting of a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certain number of levels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different for each node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levels themselves will be connected by </a:t>
                </a:r>
                <a:r>
                  <a:rPr lang="en-US" dirty="0">
                    <a:solidFill>
                      <a:srgbClr val="7030A0"/>
                    </a:solidFill>
                  </a:rPr>
                  <a:t>linked lists</a:t>
                </a:r>
              </a:p>
              <a:p>
                <a:pPr lvl="2"/>
                <a:r>
                  <a:rPr lang="en-US" dirty="0"/>
                  <a:t>Think of them as bridges!</a:t>
                </a:r>
              </a:p>
              <a:p>
                <a:pPr lvl="1"/>
                <a:r>
                  <a:rPr lang="en-US" dirty="0"/>
                  <a:t>The ”tallest” tower will have height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!</a:t>
                </a: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First level </a:t>
                </a:r>
                <a:r>
                  <a:rPr lang="en-US" dirty="0"/>
                  <a:t>will be the original list: connects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r>
                  <a:rPr lang="en-US" dirty="0"/>
                  <a:t>nodes.</a:t>
                </a:r>
              </a:p>
              <a:p>
                <a:pPr lvl="1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Second</a:t>
                </a:r>
                <a:r>
                  <a:rPr lang="en-US" dirty="0"/>
                  <a:t> level will connect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pPr lvl="1"/>
                <a:r>
                  <a:rPr lang="en-US" dirty="0"/>
                  <a:t>….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level</a:t>
                </a:r>
                <a:r>
                  <a:rPr lang="en-US" dirty="0"/>
                  <a:t> will connect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nodes.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820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>
                <a:solidFill>
                  <a:schemeClr val="accent2"/>
                </a:solidFill>
              </a:rPr>
              <a:t>Search</a:t>
            </a:r>
            <a:r>
              <a:rPr lang="en-US" dirty="0"/>
              <a:t>” for the key in order to find the </a:t>
            </a:r>
            <a:r>
              <a:rPr lang="en-US" dirty="0">
                <a:solidFill>
                  <a:schemeClr val="accent6"/>
                </a:solidFill>
              </a:rPr>
              <a:t>appropriate position </a:t>
            </a:r>
            <a:r>
              <a:rPr lang="en-US" dirty="0"/>
              <a:t>to insert it into. While you’re descending into the </a:t>
            </a:r>
            <a:r>
              <a:rPr lang="en-US" dirty="0" err="1"/>
              <a:t>skiplist</a:t>
            </a:r>
            <a:r>
              <a:rPr lang="en-US" dirty="0"/>
              <a:t>, maintain a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levels</a:t>
            </a:r>
            <a:r>
              <a:rPr lang="en-US" dirty="0"/>
              <a:t>-sized 1D array called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i="1" dirty="0"/>
              <a:t> </a:t>
            </a:r>
            <a:r>
              <a:rPr lang="en-US" dirty="0"/>
              <a:t>which will hold the pointers from the towers that we descended from at every level.</a:t>
            </a:r>
          </a:p>
        </p:txBody>
      </p:sp>
    </p:spTree>
    <p:extLst>
      <p:ext uri="{BB962C8B-B14F-4D97-AF65-F5344CB8AC3E}">
        <p14:creationId xmlns:p14="http://schemas.microsoft.com/office/powerpoint/2010/main" val="381200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>
                <a:solidFill>
                  <a:schemeClr val="accent2"/>
                </a:solidFill>
              </a:rPr>
              <a:t>Search</a:t>
            </a:r>
            <a:r>
              <a:rPr lang="en-US" dirty="0"/>
              <a:t>” for the key in order to find the </a:t>
            </a:r>
            <a:r>
              <a:rPr lang="en-US" dirty="0">
                <a:solidFill>
                  <a:schemeClr val="accent6"/>
                </a:solidFill>
              </a:rPr>
              <a:t>appropriate position </a:t>
            </a:r>
            <a:r>
              <a:rPr lang="en-US" dirty="0"/>
              <a:t>to insert it into. While you’re descending into the </a:t>
            </a:r>
            <a:r>
              <a:rPr lang="en-US" dirty="0" err="1"/>
              <a:t>skiplist</a:t>
            </a:r>
            <a:r>
              <a:rPr lang="en-US" dirty="0"/>
              <a:t>, maintain a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levels</a:t>
            </a:r>
            <a:r>
              <a:rPr lang="en-US" dirty="0"/>
              <a:t>-sized 1D array called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i="1" dirty="0"/>
              <a:t> </a:t>
            </a:r>
            <a:r>
              <a:rPr lang="en-US" dirty="0"/>
              <a:t>which will hold the pointers from the towers that we descended from at every level.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When you find the position, </a:t>
            </a:r>
            <a:r>
              <a:rPr lang="en-US" b="1" dirty="0">
                <a:solidFill>
                  <a:schemeClr val="accent6"/>
                </a:solidFill>
              </a:rPr>
              <a:t>splice</a:t>
            </a:r>
            <a:r>
              <a:rPr lang="en-US" dirty="0"/>
              <a:t>: insert the tower in place by using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dirty="0"/>
              <a:t> to update the relevant pointers.</a:t>
            </a:r>
          </a:p>
        </p:txBody>
      </p:sp>
    </p:spTree>
    <p:extLst>
      <p:ext uri="{BB962C8B-B14F-4D97-AF65-F5344CB8AC3E}">
        <p14:creationId xmlns:p14="http://schemas.microsoft.com/office/powerpoint/2010/main" val="3573708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>
                <a:solidFill>
                  <a:schemeClr val="accent2"/>
                </a:solidFill>
              </a:rPr>
              <a:t>Search</a:t>
            </a:r>
            <a:r>
              <a:rPr lang="en-US" dirty="0"/>
              <a:t>” for the key in order to find the </a:t>
            </a:r>
            <a:r>
              <a:rPr lang="en-US" dirty="0">
                <a:solidFill>
                  <a:schemeClr val="accent6"/>
                </a:solidFill>
              </a:rPr>
              <a:t>appropriate position </a:t>
            </a:r>
            <a:r>
              <a:rPr lang="en-US" dirty="0"/>
              <a:t>to insert it into. While you’re descending into the </a:t>
            </a:r>
            <a:r>
              <a:rPr lang="en-US" dirty="0" err="1"/>
              <a:t>skiplist</a:t>
            </a:r>
            <a:r>
              <a:rPr lang="en-US" dirty="0"/>
              <a:t>, maintain a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levels</a:t>
            </a:r>
            <a:r>
              <a:rPr lang="en-US" dirty="0"/>
              <a:t>-sized 1D array called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i="1" dirty="0"/>
              <a:t> </a:t>
            </a:r>
            <a:r>
              <a:rPr lang="en-US" dirty="0"/>
              <a:t>which will hold the pointers from the towers that we descended from at every level.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When you find the position, </a:t>
            </a:r>
            <a:r>
              <a:rPr lang="en-US" b="1" dirty="0">
                <a:solidFill>
                  <a:schemeClr val="accent6"/>
                </a:solidFill>
              </a:rPr>
              <a:t>splice</a:t>
            </a:r>
            <a:r>
              <a:rPr lang="en-US" dirty="0"/>
              <a:t>: insert the tower in place by using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dirty="0"/>
              <a:t> to update the relevant pointers.</a:t>
            </a:r>
          </a:p>
          <a:p>
            <a:r>
              <a:rPr lang="en-US" dirty="0"/>
              <a:t>We employ </a:t>
            </a:r>
            <a:r>
              <a:rPr lang="en-US" dirty="0">
                <a:solidFill>
                  <a:schemeClr val="accent2"/>
                </a:solidFill>
              </a:rPr>
              <a:t>zero-indexing</a:t>
            </a:r>
            <a:r>
              <a:rPr lang="en-US" dirty="0"/>
              <a:t>: the list level is at level 0, one level above is level 1, etc.</a:t>
            </a:r>
          </a:p>
        </p:txBody>
      </p:sp>
    </p:spTree>
    <p:extLst>
      <p:ext uri="{BB962C8B-B14F-4D97-AF65-F5344CB8AC3E}">
        <p14:creationId xmlns:p14="http://schemas.microsoft.com/office/powerpoint/2010/main" val="3814807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33821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63868"/>
              </p:ext>
            </p:extLst>
          </p:nvPr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84232"/>
              </p:ext>
            </p:extLst>
          </p:nvPr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01417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6733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18756"/>
              </p:ext>
            </p:extLst>
          </p:nvPr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56674"/>
              </p:ext>
            </p:extLst>
          </p:nvPr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94111"/>
              </p:ext>
            </p:extLst>
          </p:nvPr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13054"/>
              </p:ext>
            </p:extLst>
          </p:nvPr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97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93130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3449482" y="1937846"/>
            <a:ext cx="52464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Suppose we want to insert </a:t>
            </a:r>
            <a:r>
              <a:rPr lang="en-US" sz="2600" dirty="0">
                <a:solidFill>
                  <a:schemeClr val="accent6"/>
                </a:solidFill>
              </a:rPr>
              <a:t>25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809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00307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E95F65-738B-4C60-A4BB-EADCE63FE240}"/>
              </a:ext>
            </a:extLst>
          </p:cNvPr>
          <p:cNvSpPr txBox="1"/>
          <p:nvPr/>
        </p:nvSpPr>
        <p:spPr>
          <a:xfrm>
            <a:off x="2180492" y="1476432"/>
            <a:ext cx="7322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Step 1: Sample a #levels “on top” of the key</a:t>
            </a:r>
            <a:r>
              <a:rPr lang="en-US" sz="2200" dirty="0"/>
              <a:t>.   Suppose we sample 3 (probability?)</a:t>
            </a:r>
          </a:p>
        </p:txBody>
      </p:sp>
    </p:spTree>
    <p:extLst>
      <p:ext uri="{BB962C8B-B14F-4D97-AF65-F5344CB8AC3E}">
        <p14:creationId xmlns:p14="http://schemas.microsoft.com/office/powerpoint/2010/main" val="1288223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408515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Step 1: Sample a #levels “on top” of the key</a:t>
            </a:r>
            <a:r>
              <a:rPr lang="en-US" sz="2200" dirty="0"/>
              <a:t>.   Suppose we sample 3 (probability?)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52779"/>
              </p:ext>
            </p:extLst>
          </p:nvPr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4794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124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Step 2: Search for 25. </a:t>
            </a:r>
            <a:r>
              <a:rPr lang="en-US" sz="2200" dirty="0"/>
              <a:t>We expect this search to fail (assuming no duplicates)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797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74566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60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3" name="Oval 42">
            <a:extLst>
              <a:ext uri="{FF2B5EF4-FFF2-40B4-BE49-F238E27FC236}">
                <a16:creationId xmlns:a16="http://schemas.microsoft.com/office/drawing/2014/main" id="{A7DAEA2C-00AA-4681-A49A-DF6AFDDFDBEC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D95F300-D5A8-4800-A009-72F7291A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042" y="1935290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2479D-E608-FF41-8186-0354DB569DE6}"/>
              </a:ext>
            </a:extLst>
          </p:cNvPr>
          <p:cNvSpPr/>
          <p:nvPr/>
        </p:nvSpPr>
        <p:spPr>
          <a:xfrm>
            <a:off x="302382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F494F-5122-7845-AD57-4389C6D9791B}"/>
              </a:ext>
            </a:extLst>
          </p:cNvPr>
          <p:cNvSpPr/>
          <p:nvPr/>
        </p:nvSpPr>
        <p:spPr>
          <a:xfrm>
            <a:off x="4991831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E6A0C-C48F-6046-974A-C1188507F453}"/>
              </a:ext>
            </a:extLst>
          </p:cNvPr>
          <p:cNvSpPr/>
          <p:nvPr/>
        </p:nvSpPr>
        <p:spPr>
          <a:xfrm>
            <a:off x="7010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FBF63F-B8EA-F64F-AE5F-1C33FCFA546B}"/>
              </a:ext>
            </a:extLst>
          </p:cNvPr>
          <p:cNvSpPr/>
          <p:nvPr/>
        </p:nvSpPr>
        <p:spPr>
          <a:xfrm>
            <a:off x="8994530" y="5618290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/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AA186BB-D609-E44A-BA56-7B01F6AF8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28922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4B6CBFE-C02D-6847-977C-B00CEF77C13C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44BCE16D-0E76-C24E-98D7-8F131B39E09B}"/>
              </a:ext>
            </a:extLst>
          </p:cNvPr>
          <p:cNvSpPr/>
          <p:nvPr/>
        </p:nvSpPr>
        <p:spPr>
          <a:xfrm>
            <a:off x="9671538" y="5974375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1D020-0557-8E4E-B0E5-D076EF073D97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446725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1509654" y="1483244"/>
            <a:ext cx="73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don’t have to touch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yet, since the current #levels is 4, greater than that of the key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(slightly different approach from Schaffer)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3" name="Oval 42">
            <a:extLst>
              <a:ext uri="{FF2B5EF4-FFF2-40B4-BE49-F238E27FC236}">
                <a16:creationId xmlns:a16="http://schemas.microsoft.com/office/drawing/2014/main" id="{A7DAEA2C-00AA-4681-A49A-DF6AFDDFDBEC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D95F300-D5A8-4800-A009-72F7291A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042" y="1935290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69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5981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7ADD-3B31-4123-9556-1E9565A0E56B}"/>
              </a:ext>
            </a:extLst>
          </p:cNvPr>
          <p:cNvCxnSpPr>
            <a:cxnSpLocks/>
          </p:cNvCxnSpPr>
          <p:nvPr/>
        </p:nvCxnSpPr>
        <p:spPr>
          <a:xfrm flipV="1">
            <a:off x="1811016" y="366435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80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7ADD-3B31-4123-9556-1E9565A0E56B}"/>
              </a:ext>
            </a:extLst>
          </p:cNvPr>
          <p:cNvCxnSpPr>
            <a:cxnSpLocks/>
          </p:cNvCxnSpPr>
          <p:nvPr/>
        </p:nvCxnSpPr>
        <p:spPr>
          <a:xfrm flipV="1">
            <a:off x="1811016" y="3664358"/>
            <a:ext cx="6625185" cy="1655"/>
          </a:xfrm>
          <a:prstGeom prst="straightConnector1">
            <a:avLst/>
          </a:prstGeom>
          <a:ln w="38100">
            <a:solidFill>
              <a:srgbClr val="FD5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E783C1D-70B9-4A58-B254-9538AC6EF291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A30335D-940A-4BFC-ACD7-FDC80E12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35" y="2977716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96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Now, however, we </a:t>
            </a:r>
            <a:r>
              <a:rPr lang="en-US" b="1" i="1" u="sng" dirty="0">
                <a:solidFill>
                  <a:schemeClr val="accent2"/>
                </a:solidFill>
              </a:rPr>
              <a:t>should</a:t>
            </a:r>
            <a:r>
              <a:rPr lang="en-US" dirty="0">
                <a:solidFill>
                  <a:schemeClr val="accent2"/>
                </a:solidFill>
              </a:rPr>
              <a:t> touch the update array, since we are at a level (3) where pointers will need to be adjusted after insertion….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76060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7ADD-3B31-4123-9556-1E9565A0E56B}"/>
              </a:ext>
            </a:extLst>
          </p:cNvPr>
          <p:cNvCxnSpPr>
            <a:cxnSpLocks/>
          </p:cNvCxnSpPr>
          <p:nvPr/>
        </p:nvCxnSpPr>
        <p:spPr>
          <a:xfrm>
            <a:off x="1811016" y="3666014"/>
            <a:ext cx="6708591" cy="41812"/>
          </a:xfrm>
          <a:prstGeom prst="straightConnector1">
            <a:avLst/>
          </a:prstGeom>
          <a:ln w="38100">
            <a:solidFill>
              <a:srgbClr val="FD5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E783C1D-70B9-4A58-B254-9538AC6EF291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A30335D-940A-4BFC-ACD7-FDC80E12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35" y="2977716"/>
            <a:ext cx="634922" cy="634922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322DD2-253E-49BB-A8F8-6C000B992D7D}"/>
              </a:ext>
            </a:extLst>
          </p:cNvPr>
          <p:cNvSpPr/>
          <p:nvPr/>
        </p:nvSpPr>
        <p:spPr>
          <a:xfrm>
            <a:off x="7875369" y="638454"/>
            <a:ext cx="2969846" cy="913263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1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8107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71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54355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12 is smaller than 25, so we can keep going on this level: it’s not time to touch “update” yet!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7FD8F78-BCF6-46F6-A579-AF0BBDB12107}"/>
              </a:ext>
            </a:extLst>
          </p:cNvPr>
          <p:cNvSpPr/>
          <p:nvPr/>
        </p:nvSpPr>
        <p:spPr>
          <a:xfrm>
            <a:off x="4217018" y="5718080"/>
            <a:ext cx="910737" cy="62617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ACFD8E5-70D2-44DE-B094-4C4CE43A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69" y="4470671"/>
            <a:ext cx="641890" cy="6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9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21983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70942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1E3F0B-7FD0-474A-8B0B-00DB2D7E6653}"/>
              </a:ext>
            </a:extLst>
          </p:cNvPr>
          <p:cNvCxnSpPr>
            <a:cxnSpLocks/>
          </p:cNvCxnSpPr>
          <p:nvPr/>
        </p:nvCxnSpPr>
        <p:spPr>
          <a:xfrm>
            <a:off x="5140761" y="4368823"/>
            <a:ext cx="337884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5E10B-5D4B-4B38-A343-2A2C822106C6}"/>
              </a:ext>
            </a:extLst>
          </p:cNvPr>
          <p:cNvCxnSpPr>
            <a:cxnSpLocks/>
          </p:cNvCxnSpPr>
          <p:nvPr/>
        </p:nvCxnSpPr>
        <p:spPr>
          <a:xfrm>
            <a:off x="1699590" y="4358429"/>
            <a:ext cx="2457855" cy="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35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1E3F0B-7FD0-474A-8B0B-00DB2D7E665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40761" y="4368823"/>
            <a:ext cx="3515357" cy="3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F41BDEC-B933-48CA-ABA8-947F4567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369F6A7D-12E2-4AC8-A86C-1B3240A38A57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5E10B-5D4B-4B38-A343-2A2C822106C6}"/>
              </a:ext>
            </a:extLst>
          </p:cNvPr>
          <p:cNvCxnSpPr>
            <a:cxnSpLocks/>
          </p:cNvCxnSpPr>
          <p:nvPr/>
        </p:nvCxnSpPr>
        <p:spPr>
          <a:xfrm>
            <a:off x="1699590" y="4358429"/>
            <a:ext cx="2457855" cy="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07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41302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183610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1E3F0B-7FD0-474A-8B0B-00DB2D7E6653}"/>
              </a:ext>
            </a:extLst>
          </p:cNvPr>
          <p:cNvCxnSpPr>
            <a:cxnSpLocks/>
          </p:cNvCxnSpPr>
          <p:nvPr/>
        </p:nvCxnSpPr>
        <p:spPr>
          <a:xfrm>
            <a:off x="5140761" y="4368823"/>
            <a:ext cx="337884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F41BDEC-B933-48CA-ABA8-947F4567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369F6A7D-12E2-4AC8-A86C-1B3240A38A57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D763F3-7932-43DF-91CE-95F27DBC2D49}"/>
              </a:ext>
            </a:extLst>
          </p:cNvPr>
          <p:cNvSpPr txBox="1"/>
          <p:nvPr/>
        </p:nvSpPr>
        <p:spPr>
          <a:xfrm>
            <a:off x="2180492" y="1476432"/>
            <a:ext cx="732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Now </a:t>
            </a:r>
            <a:r>
              <a:rPr lang="en-US" dirty="0">
                <a:solidFill>
                  <a:schemeClr val="accent2"/>
                </a:solidFill>
              </a:rPr>
              <a:t>it’s time to write into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again….</a:t>
            </a:r>
            <a:endParaRPr lang="en-US" b="1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3B06DD4-E116-4893-9E08-529C6945F152}"/>
              </a:ext>
            </a:extLst>
          </p:cNvPr>
          <p:cNvSpPr/>
          <p:nvPr/>
        </p:nvSpPr>
        <p:spPr>
          <a:xfrm>
            <a:off x="6314831" y="638454"/>
            <a:ext cx="4530384" cy="1083160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47DAF2-8828-4069-AE11-011A9CD49EC4}"/>
              </a:ext>
            </a:extLst>
          </p:cNvPr>
          <p:cNvCxnSpPr>
            <a:cxnSpLocks/>
          </p:cNvCxnSpPr>
          <p:nvPr/>
        </p:nvCxnSpPr>
        <p:spPr>
          <a:xfrm>
            <a:off x="1818503" y="4354258"/>
            <a:ext cx="2424757" cy="14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093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88619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246731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1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FBF63F-B8EA-F64F-AE5F-1C33FCFA546B}"/>
              </a:ext>
            </a:extLst>
          </p:cNvPr>
          <p:cNvSpPr/>
          <p:nvPr/>
        </p:nvSpPr>
        <p:spPr>
          <a:xfrm>
            <a:off x="8994530" y="5618290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E6A0C-C48F-6046-974A-C1188507F453}"/>
              </a:ext>
            </a:extLst>
          </p:cNvPr>
          <p:cNvSpPr/>
          <p:nvPr/>
        </p:nvSpPr>
        <p:spPr>
          <a:xfrm>
            <a:off x="7010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F494F-5122-7845-AD57-4389C6D9791B}"/>
              </a:ext>
            </a:extLst>
          </p:cNvPr>
          <p:cNvSpPr/>
          <p:nvPr/>
        </p:nvSpPr>
        <p:spPr>
          <a:xfrm>
            <a:off x="4991831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2479D-E608-FF41-8186-0354DB569DE6}"/>
              </a:ext>
            </a:extLst>
          </p:cNvPr>
          <p:cNvSpPr/>
          <p:nvPr/>
        </p:nvSpPr>
        <p:spPr>
          <a:xfrm>
            <a:off x="302382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19F11-3749-754E-B999-47BDD40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41" y="4628999"/>
            <a:ext cx="917059" cy="95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/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4A4675B-AD34-C24C-A0FD-6AFB792B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454" y="4344320"/>
            <a:ext cx="2283425" cy="13609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4D4AFF-F916-6840-A1C0-D84C84AF2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916" y="4590212"/>
            <a:ext cx="2033551" cy="10280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1ADC18F-44AB-4548-B3B3-C5BA54EF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202" y="4370806"/>
            <a:ext cx="2283425" cy="1360983"/>
          </a:xfrm>
          <a:prstGeom prst="rect">
            <a:avLst/>
          </a:prstGeom>
        </p:spPr>
      </p:pic>
      <p:sp>
        <p:nvSpPr>
          <p:cNvPr id="36" name="Freeform 35">
            <a:extLst>
              <a:ext uri="{FF2B5EF4-FFF2-40B4-BE49-F238E27FC236}">
                <a16:creationId xmlns:a16="http://schemas.microsoft.com/office/drawing/2014/main" id="{3DF3D112-1E6D-D940-8B83-504402C42E61}"/>
              </a:ext>
            </a:extLst>
          </p:cNvPr>
          <p:cNvSpPr/>
          <p:nvPr/>
        </p:nvSpPr>
        <p:spPr>
          <a:xfrm>
            <a:off x="9671538" y="5974375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10A26-8F22-5449-817A-63DA86728780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55C9751-0315-3F41-86BC-95AB5CD13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40E8BACD-37B5-6642-B166-17D5AA0AD825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B664EE-2CF9-224E-8C7D-13D3C9AB3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5" t="-1" r="32349" b="-1"/>
          <a:stretch/>
        </p:blipFill>
        <p:spPr>
          <a:xfrm>
            <a:off x="5180116" y="4628998"/>
            <a:ext cx="340107" cy="9562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A47883-0C72-0D45-8540-0BF602F9A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5" t="-1" r="32349" b="-1"/>
          <a:stretch/>
        </p:blipFill>
        <p:spPr>
          <a:xfrm>
            <a:off x="7226573" y="4626103"/>
            <a:ext cx="340107" cy="9562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BF9715-7295-CF4C-8AEB-C8C9AADF3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5" t="-1" r="32349" b="-1"/>
          <a:stretch/>
        </p:blipFill>
        <p:spPr>
          <a:xfrm>
            <a:off x="9141679" y="4639382"/>
            <a:ext cx="340107" cy="9562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0419F08-B722-1F4F-830C-95EA0F68D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268" y="4437035"/>
            <a:ext cx="2283425" cy="13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3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96F327F-684B-4F52-8CCF-E432D40524D6}"/>
              </a:ext>
            </a:extLst>
          </p:cNvPr>
          <p:cNvSpPr/>
          <p:nvPr/>
        </p:nvSpPr>
        <p:spPr>
          <a:xfrm>
            <a:off x="5552712" y="5783471"/>
            <a:ext cx="683660" cy="445473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9C565CAC-FA71-4DD3-B1E6-C02FB2A6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98" y="4352038"/>
            <a:ext cx="969667" cy="7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7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27608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62258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62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4323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1547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912C663-D0AB-4064-8B2B-36DF915F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AD81F97-12CF-4CB5-85D9-DC795CED8F10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52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91821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912C663-D0AB-4064-8B2B-36DF915F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AD81F97-12CF-4CB5-85D9-DC795CED8F10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722E5-795C-4A9B-8444-B98A3DC5E897}"/>
              </a:ext>
            </a:extLst>
          </p:cNvPr>
          <p:cNvSpPr txBox="1"/>
          <p:nvPr/>
        </p:nvSpPr>
        <p:spPr>
          <a:xfrm>
            <a:off x="2180492" y="1476432"/>
            <a:ext cx="732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Let’s not forget to write into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…</a:t>
            </a:r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F7E115-66D6-44FA-8AC7-690344B7EB5B}"/>
              </a:ext>
            </a:extLst>
          </p:cNvPr>
          <p:cNvSpPr/>
          <p:nvPr/>
        </p:nvSpPr>
        <p:spPr>
          <a:xfrm>
            <a:off x="5830277" y="638454"/>
            <a:ext cx="5014938" cy="997140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94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23995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2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5722E5-795C-4A9B-8444-B98A3DC5E897}"/>
              </a:ext>
            </a:extLst>
          </p:cNvPr>
          <p:cNvSpPr txBox="1"/>
          <p:nvPr/>
        </p:nvSpPr>
        <p:spPr>
          <a:xfrm>
            <a:off x="4054008" y="1750509"/>
            <a:ext cx="242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22 &lt; 25, keep going….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BDF283-79D6-4194-B7E2-14238C267C76}"/>
              </a:ext>
            </a:extLst>
          </p:cNvPr>
          <p:cNvSpPr/>
          <p:nvPr/>
        </p:nvSpPr>
        <p:spPr>
          <a:xfrm>
            <a:off x="6588369" y="5736492"/>
            <a:ext cx="476380" cy="4792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AE2A7B7-8B2A-46F4-B6C1-C9241385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16" y="4415218"/>
            <a:ext cx="1021076" cy="6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84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325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11006"/>
              </p:ext>
            </p:extLst>
          </p:nvPr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739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260771" y="5963539"/>
            <a:ext cx="46505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0607849-B34F-47DE-A978-FCE326F9FB87}"/>
              </a:ext>
            </a:extLst>
          </p:cNvPr>
          <p:cNvSpPr/>
          <p:nvPr/>
        </p:nvSpPr>
        <p:spPr>
          <a:xfrm>
            <a:off x="7784123" y="5705231"/>
            <a:ext cx="526685" cy="500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8BB1951-4E5C-40DB-AD7F-EB34F27D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03" y="4532965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74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260771" y="5963539"/>
            <a:ext cx="46505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92986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0607849-B34F-47DE-A978-FCE326F9FB87}"/>
              </a:ext>
            </a:extLst>
          </p:cNvPr>
          <p:cNvSpPr/>
          <p:nvPr/>
        </p:nvSpPr>
        <p:spPr>
          <a:xfrm>
            <a:off x="7784123" y="5705231"/>
            <a:ext cx="526685" cy="500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8BB1951-4E5C-40DB-AD7F-EB34F27D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03" y="4532965"/>
            <a:ext cx="634922" cy="6349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4935415" y="1689299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Write into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…</a:t>
            </a:r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6E97861-FB40-4FE6-8AFF-E6E87173187B}"/>
              </a:ext>
            </a:extLst>
          </p:cNvPr>
          <p:cNvSpPr/>
          <p:nvPr/>
        </p:nvSpPr>
        <p:spPr>
          <a:xfrm>
            <a:off x="5830277" y="638454"/>
            <a:ext cx="5014938" cy="997140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0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221696" y="5963539"/>
            <a:ext cx="46505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2565793" y="1547612"/>
            <a:ext cx="60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3: Splice the new tower in place by using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2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71765"/>
              </p:ext>
            </p:extLst>
          </p:nvPr>
        </p:nvGraphicFramePr>
        <p:xfrm>
          <a:off x="3082886" y="464470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800356"/>
              </p:ext>
            </p:extLst>
          </p:nvPr>
        </p:nvGraphicFramePr>
        <p:xfrm>
          <a:off x="505674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0AA0B96-3BDD-464C-AA94-44FDC0EF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48038"/>
              </p:ext>
            </p:extLst>
          </p:nvPr>
        </p:nvGraphicFramePr>
        <p:xfrm>
          <a:off x="7031229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2908"/>
              </p:ext>
            </p:extLst>
          </p:nvPr>
        </p:nvGraphicFramePr>
        <p:xfrm>
          <a:off x="9072318" y="4542124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FF919FB2-5227-4647-BF7C-D5ADDAF9DB75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A2ABCCD-387A-9849-9905-011AFF09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ADF2A18-46FC-E74F-BF97-7EEA581DF10C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</p:spTree>
    <p:extLst>
      <p:ext uri="{BB962C8B-B14F-4D97-AF65-F5344CB8AC3E}">
        <p14:creationId xmlns:p14="http://schemas.microsoft.com/office/powerpoint/2010/main" val="30956913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32762"/>
              </p:ext>
            </p:extLst>
          </p:nvPr>
        </p:nvGraphicFramePr>
        <p:xfrm>
          <a:off x="39537" y="2607327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984136"/>
              </p:ext>
            </p:extLst>
          </p:nvPr>
        </p:nvGraphicFramePr>
        <p:xfrm>
          <a:off x="1996696" y="4744949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55111"/>
              </p:ext>
            </p:extLst>
          </p:nvPr>
        </p:nvGraphicFramePr>
        <p:xfrm>
          <a:off x="3097026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84757"/>
              </p:ext>
            </p:extLst>
          </p:nvPr>
        </p:nvGraphicFramePr>
        <p:xfrm>
          <a:off x="4131509" y="3961062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77125"/>
              </p:ext>
            </p:extLst>
          </p:nvPr>
        </p:nvGraphicFramePr>
        <p:xfrm>
          <a:off x="5395580" y="4736111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133"/>
              </p:ext>
            </p:extLst>
          </p:nvPr>
        </p:nvGraphicFramePr>
        <p:xfrm>
          <a:off x="6302022" y="5492790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01399"/>
              </p:ext>
            </p:extLst>
          </p:nvPr>
        </p:nvGraphicFramePr>
        <p:xfrm>
          <a:off x="7944655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14182"/>
              </p:ext>
            </p:extLst>
          </p:nvPr>
        </p:nvGraphicFramePr>
        <p:xfrm>
          <a:off x="8874944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56575"/>
              </p:ext>
            </p:extLst>
          </p:nvPr>
        </p:nvGraphicFramePr>
        <p:xfrm>
          <a:off x="10118025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>
            <a:cxnSpLocks/>
          </p:cNvCxnSpPr>
          <p:nvPr/>
        </p:nvCxnSpPr>
        <p:spPr>
          <a:xfrm>
            <a:off x="2672865" y="5973510"/>
            <a:ext cx="359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>
            <a:cxnSpLocks/>
          </p:cNvCxnSpPr>
          <p:nvPr/>
        </p:nvCxnSpPr>
        <p:spPr>
          <a:xfrm>
            <a:off x="3765465" y="5973510"/>
            <a:ext cx="317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4818174" y="5971755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021576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569134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635934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1448938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548552" y="5180782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2733908" y="5198243"/>
            <a:ext cx="1300797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4767259" y="516574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538923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721749" y="2973936"/>
            <a:ext cx="2302782" cy="3513070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813999" y="5358213"/>
            <a:ext cx="724615" cy="112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818160" y="6059118"/>
            <a:ext cx="630778" cy="50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870630" y="4556260"/>
            <a:ext cx="712316" cy="17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15571" y="3707826"/>
            <a:ext cx="1007040" cy="2670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572490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545030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8673"/>
              </p:ext>
            </p:extLst>
          </p:nvPr>
        </p:nvGraphicFramePr>
        <p:xfrm>
          <a:off x="7038213" y="3192915"/>
          <a:ext cx="752989" cy="30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6926501" y="6348506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733127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625232" y="1547612"/>
            <a:ext cx="937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3: Splice the new tower in place by using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array.</a:t>
            </a:r>
          </a:p>
          <a:p>
            <a:r>
              <a:rPr lang="en-US" dirty="0">
                <a:solidFill>
                  <a:schemeClr val="accent2"/>
                </a:solidFill>
              </a:rPr>
              <a:t>    (a) Make all the forward pointers of the new key point wherever the nodes stored in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were pointing….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EAF40D-ABC6-4630-885B-E43FF46E0FAD}"/>
              </a:ext>
            </a:extLst>
          </p:cNvPr>
          <p:cNvCxnSpPr>
            <a:cxnSpLocks/>
          </p:cNvCxnSpPr>
          <p:nvPr/>
        </p:nvCxnSpPr>
        <p:spPr>
          <a:xfrm>
            <a:off x="1586060" y="5972085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4B4B33C-570E-4632-ACDA-F3100BBD7DDF}"/>
              </a:ext>
            </a:extLst>
          </p:cNvPr>
          <p:cNvSpPr/>
          <p:nvPr/>
        </p:nvSpPr>
        <p:spPr>
          <a:xfrm rot="274954">
            <a:off x="1484235" y="2254863"/>
            <a:ext cx="7345101" cy="1551316"/>
          </a:xfrm>
          <a:custGeom>
            <a:avLst/>
            <a:gdLst>
              <a:gd name="connsiteX0" fmla="*/ 0 w 7182338"/>
              <a:gd name="connsiteY0" fmla="*/ 1178523 h 1178523"/>
              <a:gd name="connsiteX1" fmla="*/ 5181600 w 7182338"/>
              <a:gd name="connsiteY1" fmla="*/ 14031 h 1178523"/>
              <a:gd name="connsiteX2" fmla="*/ 7182338 w 7182338"/>
              <a:gd name="connsiteY2" fmla="*/ 639262 h 11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2338" h="1178523">
                <a:moveTo>
                  <a:pt x="0" y="1178523"/>
                </a:moveTo>
                <a:cubicBezTo>
                  <a:pt x="1992272" y="641215"/>
                  <a:pt x="3984544" y="103908"/>
                  <a:pt x="5181600" y="14031"/>
                </a:cubicBezTo>
                <a:cubicBezTo>
                  <a:pt x="6378656" y="-75846"/>
                  <a:pt x="6780497" y="281708"/>
                  <a:pt x="7182338" y="639262"/>
                </a:cubicBezTo>
              </a:path>
            </a:pathLst>
          </a:custGeom>
          <a:noFill/>
          <a:ln>
            <a:solidFill>
              <a:srgbClr val="FD5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5363FEE-8F87-4FD6-BDF2-8767DB798E68}"/>
              </a:ext>
            </a:extLst>
          </p:cNvPr>
          <p:cNvSpPr/>
          <p:nvPr/>
        </p:nvSpPr>
        <p:spPr>
          <a:xfrm>
            <a:off x="4868985" y="2558511"/>
            <a:ext cx="3967013" cy="1935335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58EE1F7-FC09-4D0A-B395-E40E58243575}"/>
              </a:ext>
            </a:extLst>
          </p:cNvPr>
          <p:cNvSpPr/>
          <p:nvPr/>
        </p:nvSpPr>
        <p:spPr>
          <a:xfrm>
            <a:off x="5643574" y="2873175"/>
            <a:ext cx="3094860" cy="2485037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B23CA5-963C-4077-9E96-7B14722CC063}"/>
              </a:ext>
            </a:extLst>
          </p:cNvPr>
          <p:cNvSpPr/>
          <p:nvPr/>
        </p:nvSpPr>
        <p:spPr>
          <a:xfrm flipV="1">
            <a:off x="6682153" y="6329482"/>
            <a:ext cx="1405753" cy="451068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9827F8-0905-4910-A542-7538C7C1041A}"/>
              </a:ext>
            </a:extLst>
          </p:cNvPr>
          <p:cNvCxnSpPr>
            <a:cxnSpLocks/>
          </p:cNvCxnSpPr>
          <p:nvPr/>
        </p:nvCxnSpPr>
        <p:spPr>
          <a:xfrm flipV="1">
            <a:off x="7791202" y="5952947"/>
            <a:ext cx="160909" cy="20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668E19-EFE1-4CA1-B273-E5667A18FB6C}"/>
              </a:ext>
            </a:extLst>
          </p:cNvPr>
          <p:cNvCxnSpPr>
            <a:cxnSpLocks/>
          </p:cNvCxnSpPr>
          <p:nvPr/>
        </p:nvCxnSpPr>
        <p:spPr>
          <a:xfrm>
            <a:off x="7989626" y="512060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2AE8633-B1C1-49A9-9080-01B6C58AEF44}"/>
              </a:ext>
            </a:extLst>
          </p:cNvPr>
          <p:cNvCxnSpPr>
            <a:cxnSpLocks/>
          </p:cNvCxnSpPr>
          <p:nvPr/>
        </p:nvCxnSpPr>
        <p:spPr>
          <a:xfrm>
            <a:off x="8013071" y="442845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0C45D46-15CE-4FFA-969F-7C9A71811A1A}"/>
              </a:ext>
            </a:extLst>
          </p:cNvPr>
          <p:cNvCxnSpPr>
            <a:cxnSpLocks/>
          </p:cNvCxnSpPr>
          <p:nvPr/>
        </p:nvCxnSpPr>
        <p:spPr>
          <a:xfrm>
            <a:off x="7983730" y="365699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02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39537" y="2607327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1996696" y="4744949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097026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131509" y="3961062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395580" y="4736111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302022" y="5492790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944655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874944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10118025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>
            <a:cxnSpLocks/>
          </p:cNvCxnSpPr>
          <p:nvPr/>
        </p:nvCxnSpPr>
        <p:spPr>
          <a:xfrm>
            <a:off x="2672865" y="5973510"/>
            <a:ext cx="359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>
            <a:cxnSpLocks/>
          </p:cNvCxnSpPr>
          <p:nvPr/>
        </p:nvCxnSpPr>
        <p:spPr>
          <a:xfrm>
            <a:off x="3765465" y="5973510"/>
            <a:ext cx="317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4818174" y="5971755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021576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569134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635934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1448938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548552" y="5180782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2733908" y="5198243"/>
            <a:ext cx="1300797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4767259" y="516574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538923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721749" y="2973936"/>
            <a:ext cx="2302782" cy="3513070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813999" y="5358213"/>
            <a:ext cx="724615" cy="112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818160" y="6059118"/>
            <a:ext cx="630778" cy="50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870630" y="4556260"/>
            <a:ext cx="712316" cy="17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15571" y="3707826"/>
            <a:ext cx="1007040" cy="2670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572490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545030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73561"/>
              </p:ext>
            </p:extLst>
          </p:nvPr>
        </p:nvGraphicFramePr>
        <p:xfrm>
          <a:off x="7038213" y="3192915"/>
          <a:ext cx="752989" cy="30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6926501" y="6348506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46160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733127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625232" y="1547612"/>
            <a:ext cx="937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3: Splice the new tower in place by using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array.</a:t>
            </a:r>
          </a:p>
          <a:p>
            <a:r>
              <a:rPr lang="en-US" dirty="0">
                <a:solidFill>
                  <a:schemeClr val="accent2"/>
                </a:solidFill>
              </a:rPr>
              <a:t>    (b) … and make sure that the nodes stored in update now point to the new key.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EAF40D-ABC6-4630-885B-E43FF46E0FAD}"/>
              </a:ext>
            </a:extLst>
          </p:cNvPr>
          <p:cNvCxnSpPr>
            <a:cxnSpLocks/>
          </p:cNvCxnSpPr>
          <p:nvPr/>
        </p:nvCxnSpPr>
        <p:spPr>
          <a:xfrm>
            <a:off x="1586060" y="5972085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4B4B33C-570E-4632-ACDA-F3100BBD7DDF}"/>
              </a:ext>
            </a:extLst>
          </p:cNvPr>
          <p:cNvSpPr/>
          <p:nvPr/>
        </p:nvSpPr>
        <p:spPr>
          <a:xfrm rot="274954">
            <a:off x="1484235" y="2254863"/>
            <a:ext cx="7345101" cy="1551316"/>
          </a:xfrm>
          <a:custGeom>
            <a:avLst/>
            <a:gdLst>
              <a:gd name="connsiteX0" fmla="*/ 0 w 7182338"/>
              <a:gd name="connsiteY0" fmla="*/ 1178523 h 1178523"/>
              <a:gd name="connsiteX1" fmla="*/ 5181600 w 7182338"/>
              <a:gd name="connsiteY1" fmla="*/ 14031 h 1178523"/>
              <a:gd name="connsiteX2" fmla="*/ 7182338 w 7182338"/>
              <a:gd name="connsiteY2" fmla="*/ 639262 h 11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2338" h="1178523">
                <a:moveTo>
                  <a:pt x="0" y="1178523"/>
                </a:moveTo>
                <a:cubicBezTo>
                  <a:pt x="1992272" y="641215"/>
                  <a:pt x="3984544" y="103908"/>
                  <a:pt x="5181600" y="14031"/>
                </a:cubicBezTo>
                <a:cubicBezTo>
                  <a:pt x="6378656" y="-75846"/>
                  <a:pt x="6780497" y="281708"/>
                  <a:pt x="7182338" y="639262"/>
                </a:cubicBezTo>
              </a:path>
            </a:pathLst>
          </a:custGeom>
          <a:noFill/>
          <a:ln>
            <a:solidFill>
              <a:srgbClr val="FD5CFF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5363FEE-8F87-4FD6-BDF2-8767DB798E68}"/>
              </a:ext>
            </a:extLst>
          </p:cNvPr>
          <p:cNvSpPr/>
          <p:nvPr/>
        </p:nvSpPr>
        <p:spPr>
          <a:xfrm>
            <a:off x="4868985" y="2558511"/>
            <a:ext cx="3967013" cy="1935335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6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58EE1F7-FC09-4D0A-B395-E40E58243575}"/>
              </a:ext>
            </a:extLst>
          </p:cNvPr>
          <p:cNvSpPr/>
          <p:nvPr/>
        </p:nvSpPr>
        <p:spPr>
          <a:xfrm>
            <a:off x="5643574" y="2873175"/>
            <a:ext cx="3094860" cy="2485037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B23CA5-963C-4077-9E96-7B14722CC063}"/>
              </a:ext>
            </a:extLst>
          </p:cNvPr>
          <p:cNvSpPr/>
          <p:nvPr/>
        </p:nvSpPr>
        <p:spPr>
          <a:xfrm flipV="1">
            <a:off x="6682153" y="6329482"/>
            <a:ext cx="1405753" cy="451068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rgbClr val="FFC000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558960-953E-472D-87C9-F50B026F2DD5}"/>
              </a:ext>
            </a:extLst>
          </p:cNvPr>
          <p:cNvCxnSpPr>
            <a:cxnSpLocks/>
          </p:cNvCxnSpPr>
          <p:nvPr/>
        </p:nvCxnSpPr>
        <p:spPr>
          <a:xfrm flipV="1">
            <a:off x="7791202" y="5952947"/>
            <a:ext cx="160909" cy="20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1B3958-F77D-4A61-B240-08CD72A3A5B2}"/>
              </a:ext>
            </a:extLst>
          </p:cNvPr>
          <p:cNvCxnSpPr>
            <a:cxnSpLocks/>
          </p:cNvCxnSpPr>
          <p:nvPr/>
        </p:nvCxnSpPr>
        <p:spPr>
          <a:xfrm>
            <a:off x="7989626" y="512060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BD0FD6-E2ED-426F-8CC7-20042B8A06F7}"/>
              </a:ext>
            </a:extLst>
          </p:cNvPr>
          <p:cNvCxnSpPr>
            <a:cxnSpLocks/>
          </p:cNvCxnSpPr>
          <p:nvPr/>
        </p:nvCxnSpPr>
        <p:spPr>
          <a:xfrm>
            <a:off x="8013071" y="4439610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97E6FB-33A5-449D-993A-250A7F2E9370}"/>
              </a:ext>
            </a:extLst>
          </p:cNvPr>
          <p:cNvCxnSpPr>
            <a:cxnSpLocks/>
          </p:cNvCxnSpPr>
          <p:nvPr/>
        </p:nvCxnSpPr>
        <p:spPr>
          <a:xfrm>
            <a:off x="7983730" y="3668150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2630CE-7E72-4010-9792-93C7FBBCC8F5}"/>
              </a:ext>
            </a:extLst>
          </p:cNvPr>
          <p:cNvCxnSpPr>
            <a:cxnSpLocks/>
          </p:cNvCxnSpPr>
          <p:nvPr/>
        </p:nvCxnSpPr>
        <p:spPr>
          <a:xfrm flipV="1">
            <a:off x="6927602" y="5933411"/>
            <a:ext cx="160909" cy="205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A0338E-3E10-491F-8E63-165CD159E3B9}"/>
              </a:ext>
            </a:extLst>
          </p:cNvPr>
          <p:cNvCxnSpPr>
            <a:cxnSpLocks/>
          </p:cNvCxnSpPr>
          <p:nvPr/>
        </p:nvCxnSpPr>
        <p:spPr>
          <a:xfrm>
            <a:off x="6163164" y="5132939"/>
            <a:ext cx="76443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5D394-6D34-487B-80CF-39B0C5249284}"/>
              </a:ext>
            </a:extLst>
          </p:cNvPr>
          <p:cNvCxnSpPr>
            <a:cxnSpLocks/>
          </p:cNvCxnSpPr>
          <p:nvPr/>
        </p:nvCxnSpPr>
        <p:spPr>
          <a:xfrm>
            <a:off x="4910510" y="4407481"/>
            <a:ext cx="201709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F3E792-47D3-4F79-BDC4-6D6D0719C796}"/>
              </a:ext>
            </a:extLst>
          </p:cNvPr>
          <p:cNvCxnSpPr>
            <a:cxnSpLocks/>
          </p:cNvCxnSpPr>
          <p:nvPr/>
        </p:nvCxnSpPr>
        <p:spPr>
          <a:xfrm>
            <a:off x="1704413" y="3707826"/>
            <a:ext cx="5223189" cy="0"/>
          </a:xfrm>
          <a:prstGeom prst="straightConnector1">
            <a:avLst/>
          </a:prstGeom>
          <a:ln w="38100">
            <a:solidFill>
              <a:srgbClr val="FD5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673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21020"/>
              </p:ext>
            </p:extLst>
          </p:nvPr>
        </p:nvGraphicFramePr>
        <p:xfrm>
          <a:off x="39537" y="2607327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1996696" y="4744949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097026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14714"/>
              </p:ext>
            </p:extLst>
          </p:nvPr>
        </p:nvGraphicFramePr>
        <p:xfrm>
          <a:off x="4131509" y="3961062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51907"/>
              </p:ext>
            </p:extLst>
          </p:nvPr>
        </p:nvGraphicFramePr>
        <p:xfrm>
          <a:off x="5395580" y="4736111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43083"/>
              </p:ext>
            </p:extLst>
          </p:nvPr>
        </p:nvGraphicFramePr>
        <p:xfrm>
          <a:off x="6302022" y="5492790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944655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874944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10118025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>
            <a:cxnSpLocks/>
          </p:cNvCxnSpPr>
          <p:nvPr/>
        </p:nvCxnSpPr>
        <p:spPr>
          <a:xfrm>
            <a:off x="2672865" y="5973510"/>
            <a:ext cx="359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>
            <a:cxnSpLocks/>
          </p:cNvCxnSpPr>
          <p:nvPr/>
        </p:nvCxnSpPr>
        <p:spPr>
          <a:xfrm>
            <a:off x="3765465" y="5973510"/>
            <a:ext cx="317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4818174" y="5971755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021576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569134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635934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1448938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548552" y="5180782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2733908" y="5198243"/>
            <a:ext cx="1300797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4767259" y="516574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538923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721749" y="2973936"/>
            <a:ext cx="2302782" cy="3513070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813999" y="5358213"/>
            <a:ext cx="724615" cy="112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818160" y="6059118"/>
            <a:ext cx="630778" cy="50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870630" y="4556260"/>
            <a:ext cx="712316" cy="17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15571" y="3707826"/>
            <a:ext cx="1007040" cy="2670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572490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545030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7038213" y="3192915"/>
          <a:ext cx="752989" cy="30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733127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4755988" y="1547612"/>
            <a:ext cx="1340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Done! </a:t>
            </a:r>
            <a:r>
              <a:rPr lang="en-US" sz="2200" dirty="0">
                <a:solidFill>
                  <a:schemeClr val="accent2"/>
                </a:solidFill>
                <a:sym typeface="Wingdings" panose="05000000000000000000" pitchFamily="2" charset="2"/>
              </a:rPr>
              <a:t></a:t>
            </a:r>
            <a:endParaRPr lang="en-US" sz="2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EAF40D-ABC6-4630-885B-E43FF46E0FAD}"/>
              </a:ext>
            </a:extLst>
          </p:cNvPr>
          <p:cNvCxnSpPr>
            <a:cxnSpLocks/>
          </p:cNvCxnSpPr>
          <p:nvPr/>
        </p:nvCxnSpPr>
        <p:spPr>
          <a:xfrm>
            <a:off x="1586060" y="5972085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558960-953E-472D-87C9-F50B026F2DD5}"/>
              </a:ext>
            </a:extLst>
          </p:cNvPr>
          <p:cNvCxnSpPr>
            <a:cxnSpLocks/>
          </p:cNvCxnSpPr>
          <p:nvPr/>
        </p:nvCxnSpPr>
        <p:spPr>
          <a:xfrm flipV="1">
            <a:off x="7791202" y="5952947"/>
            <a:ext cx="160909" cy="205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1B3958-F77D-4A61-B240-08CD72A3A5B2}"/>
              </a:ext>
            </a:extLst>
          </p:cNvPr>
          <p:cNvCxnSpPr>
            <a:cxnSpLocks/>
          </p:cNvCxnSpPr>
          <p:nvPr/>
        </p:nvCxnSpPr>
        <p:spPr>
          <a:xfrm>
            <a:off x="7989626" y="512060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BD0FD6-E2ED-426F-8CC7-20042B8A06F7}"/>
              </a:ext>
            </a:extLst>
          </p:cNvPr>
          <p:cNvCxnSpPr>
            <a:cxnSpLocks/>
          </p:cNvCxnSpPr>
          <p:nvPr/>
        </p:nvCxnSpPr>
        <p:spPr>
          <a:xfrm>
            <a:off x="8013071" y="442845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97E6FB-33A5-449D-993A-250A7F2E9370}"/>
              </a:ext>
            </a:extLst>
          </p:cNvPr>
          <p:cNvCxnSpPr>
            <a:cxnSpLocks/>
          </p:cNvCxnSpPr>
          <p:nvPr/>
        </p:nvCxnSpPr>
        <p:spPr>
          <a:xfrm>
            <a:off x="7983730" y="365699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2630CE-7E72-4010-9792-93C7FBBCC8F5}"/>
              </a:ext>
            </a:extLst>
          </p:cNvPr>
          <p:cNvCxnSpPr>
            <a:cxnSpLocks/>
          </p:cNvCxnSpPr>
          <p:nvPr/>
        </p:nvCxnSpPr>
        <p:spPr>
          <a:xfrm flipV="1">
            <a:off x="6927602" y="5933411"/>
            <a:ext cx="160909" cy="20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A0338E-3E10-491F-8E63-165CD159E3B9}"/>
              </a:ext>
            </a:extLst>
          </p:cNvPr>
          <p:cNvCxnSpPr>
            <a:cxnSpLocks/>
          </p:cNvCxnSpPr>
          <p:nvPr/>
        </p:nvCxnSpPr>
        <p:spPr>
          <a:xfrm>
            <a:off x="6163164" y="513293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5D394-6D34-487B-80CF-39B0C5249284}"/>
              </a:ext>
            </a:extLst>
          </p:cNvPr>
          <p:cNvCxnSpPr>
            <a:cxnSpLocks/>
          </p:cNvCxnSpPr>
          <p:nvPr/>
        </p:nvCxnSpPr>
        <p:spPr>
          <a:xfrm>
            <a:off x="4910510" y="4407481"/>
            <a:ext cx="2017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F3E792-47D3-4F79-BDC4-6D6D0719C796}"/>
              </a:ext>
            </a:extLst>
          </p:cNvPr>
          <p:cNvCxnSpPr>
            <a:cxnSpLocks/>
          </p:cNvCxnSpPr>
          <p:nvPr/>
        </p:nvCxnSpPr>
        <p:spPr>
          <a:xfrm>
            <a:off x="1704413" y="3707826"/>
            <a:ext cx="52231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03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 insertion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2"/>
                </a:solidFill>
              </a:rPr>
              <a:t>only the pseudocode </a:t>
            </a:r>
            <a:r>
              <a:rPr lang="en-US" dirty="0"/>
              <a:t>from Shaffer’s book (p. 519 in the Java edition) and </a:t>
            </a:r>
            <a:r>
              <a:rPr lang="en-US" dirty="0">
                <a:solidFill>
                  <a:schemeClr val="accent4"/>
                </a:solidFill>
              </a:rPr>
              <a:t>a coin</a:t>
            </a:r>
            <a:r>
              <a:rPr lang="en-US" dirty="0"/>
              <a:t>, let’s see if we can insert some </a:t>
            </a:r>
            <a:r>
              <a:rPr lang="en-US" dirty="0" err="1"/>
              <a:t>ints</a:t>
            </a:r>
            <a:r>
              <a:rPr lang="en-US" dirty="0"/>
              <a:t> into an initially empty </a:t>
            </a:r>
            <a:r>
              <a:rPr lang="en-US" dirty="0" err="1"/>
              <a:t>Skiplist</a:t>
            </a:r>
            <a:r>
              <a:rPr lang="en-US" dirty="0"/>
              <a:t>!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3958B31-415F-496A-9DB3-2619498B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7" y="3208236"/>
            <a:ext cx="5217182" cy="328463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51DAEF-E694-44D6-A1CC-3D0392BD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82" y="4119671"/>
            <a:ext cx="5391423" cy="10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97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F33F1A02-09C3-8D4E-8A4B-DCBBB0233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7"/>
          <a:stretch/>
        </p:blipFill>
        <p:spPr>
          <a:xfrm>
            <a:off x="2393998" y="1212383"/>
            <a:ext cx="7263488" cy="427401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E1137-2710-C245-828C-140BCF37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45" y="5693494"/>
            <a:ext cx="5391423" cy="10163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20FC5E-229D-0646-B364-7DA0B0B4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8" y="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insertion demo!</a:t>
            </a:r>
          </a:p>
        </p:txBody>
      </p:sp>
    </p:spTree>
    <p:extLst>
      <p:ext uri="{BB962C8B-B14F-4D97-AF65-F5344CB8AC3E}">
        <p14:creationId xmlns:p14="http://schemas.microsoft.com/office/powerpoint/2010/main" val="22060742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Worksheet exercise!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C83D9-586F-ED47-AC8A-A312DF25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03" y="2151625"/>
            <a:ext cx="2283910" cy="22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C379-8D18-42F5-BF50-9A6D9367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C8B7-92F2-4026-B368-53EE388B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Deletion works </a:t>
            </a:r>
            <a:r>
              <a:rPr lang="en-US" dirty="0">
                <a:solidFill>
                  <a:srgbClr val="C00000"/>
                </a:solidFill>
              </a:rPr>
              <a:t>very much like insertion</a:t>
            </a:r>
            <a:r>
              <a:rPr lang="en-US" dirty="0"/>
              <a:t>.</a:t>
            </a:r>
          </a:p>
          <a:p>
            <a:r>
              <a:rPr lang="en-US" dirty="0"/>
              <a:t>Two differences: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don’t have a need to sample a height.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use the information in the </a:t>
            </a:r>
            <a:r>
              <a:rPr lang="en-US" b="1" i="1" dirty="0">
                <a:solidFill>
                  <a:schemeClr val="accent2"/>
                </a:solidFill>
              </a:rPr>
              <a:t>update</a:t>
            </a:r>
            <a:r>
              <a:rPr lang="en-US" dirty="0"/>
              <a:t> array differently: instead of connecting nodes “before” the new tower to it and connecting the new tower to subsequent towers,  </a:t>
            </a:r>
            <a:r>
              <a:rPr lang="en-US" dirty="0">
                <a:solidFill>
                  <a:schemeClr val="accent5"/>
                </a:solidFill>
              </a:rPr>
              <a:t>we remove the existing pointers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774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Searching for an appropriate position</a:t>
                </a:r>
                <a:r>
                  <a:rPr lang="en-US" dirty="0"/>
                  <a:t> dominates the cost for both insertions and deletions.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Unit cost</a:t>
                </a:r>
                <a:r>
                  <a:rPr lang="en-US" dirty="0"/>
                  <a:t>: visiting a node on our way to the appropriate position.</a:t>
                </a:r>
              </a:p>
              <a:p>
                <a:r>
                  <a:rPr lang="en-US" dirty="0"/>
                  <a:t>Therefore, the </a:t>
                </a:r>
                <a:r>
                  <a:rPr lang="en-US" dirty="0">
                    <a:solidFill>
                      <a:schemeClr val="accent2"/>
                    </a:solidFill>
                  </a:rPr>
                  <a:t>length of the path </a:t>
                </a:r>
                <a:r>
                  <a:rPr lang="en-US" dirty="0"/>
                  <a:t>that connects the sought key with </a:t>
                </a:r>
                <a:r>
                  <a:rPr lang="en-US" dirty="0">
                    <a:latin typeface="Consolas" panose="020B0609020204030204" pitchFamily="49" charset="0"/>
                  </a:rPr>
                  <a:t>header[levels-1] </a:t>
                </a:r>
                <a:r>
                  <a:rPr lang="en-US" dirty="0"/>
                  <a:t>dominates our complexity.</a:t>
                </a:r>
              </a:p>
              <a:p>
                <a:r>
                  <a:rPr lang="en-US" dirty="0"/>
                  <a:t>It can be proven (</a:t>
                </a:r>
                <a:r>
                  <a:rPr lang="en-US" dirty="0" err="1"/>
                  <a:t>e.g</a:t>
                </a:r>
                <a:r>
                  <a:rPr lang="en-US" dirty="0"/>
                  <a:t> check out “Analysis of expected search cost” </a:t>
                </a:r>
                <a:r>
                  <a:rPr lang="en-US" dirty="0">
                    <a:hlinkClick r:id="rId2"/>
                  </a:rPr>
                  <a:t>here</a:t>
                </a:r>
                <a:r>
                  <a:rPr lang="en-US" dirty="0"/>
                  <a:t>) that, </a:t>
                </a:r>
                <a:r>
                  <a:rPr lang="en-US" dirty="0">
                    <a:solidFill>
                      <a:srgbClr val="FD5CFF"/>
                    </a:solidFill>
                  </a:rPr>
                  <a:t>with very high probability, this length is bounded above by a scalar multiple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0913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Searching for an appropriate position</a:t>
                </a:r>
                <a:r>
                  <a:rPr lang="en-US" dirty="0"/>
                  <a:t> dominates the cost for both insertions and deletions.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Unit cost</a:t>
                </a:r>
                <a:r>
                  <a:rPr lang="en-US" dirty="0"/>
                  <a:t>: visiting a node on our way to the appropriate position.</a:t>
                </a:r>
              </a:p>
              <a:p>
                <a:r>
                  <a:rPr lang="en-US" dirty="0"/>
                  <a:t>Therefore, the </a:t>
                </a:r>
                <a:r>
                  <a:rPr lang="en-US" dirty="0">
                    <a:solidFill>
                      <a:schemeClr val="accent2"/>
                    </a:solidFill>
                  </a:rPr>
                  <a:t>length of the path </a:t>
                </a:r>
                <a:r>
                  <a:rPr lang="en-US" dirty="0"/>
                  <a:t>that connects the sought key with </a:t>
                </a:r>
                <a:r>
                  <a:rPr lang="en-US" dirty="0">
                    <a:latin typeface="Consolas" panose="020B0609020204030204" pitchFamily="49" charset="0"/>
                  </a:rPr>
                  <a:t>header[levels-1] </a:t>
                </a:r>
                <a:r>
                  <a:rPr lang="en-US" dirty="0"/>
                  <a:t>dominates our complexity.</a:t>
                </a:r>
              </a:p>
              <a:p>
                <a:r>
                  <a:rPr lang="en-US" dirty="0"/>
                  <a:t>It can be proven (</a:t>
                </a:r>
                <a:r>
                  <a:rPr lang="en-US" dirty="0" err="1"/>
                  <a:t>e.g</a:t>
                </a:r>
                <a:r>
                  <a:rPr lang="en-US" dirty="0"/>
                  <a:t> check out “Analysis of expected search cost” </a:t>
                </a:r>
                <a:r>
                  <a:rPr lang="en-US" dirty="0">
                    <a:hlinkClick r:id="rId2"/>
                  </a:rPr>
                  <a:t>here</a:t>
                </a:r>
                <a:r>
                  <a:rPr lang="en-US" dirty="0"/>
                  <a:t>) that, </a:t>
                </a:r>
                <a:r>
                  <a:rPr lang="en-US" dirty="0">
                    <a:solidFill>
                      <a:srgbClr val="FD5CFF"/>
                    </a:solidFill>
                  </a:rPr>
                  <a:t>with very high probability, this length is bounded above by a scalar multiple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So, with very high probability, searching a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a </a:t>
                </a:r>
                <a:r>
                  <a:rPr lang="en-US" dirty="0" err="1"/>
                  <a:t>skiplist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wall&#10;&#10;Description automatically generated">
            <a:extLst>
              <a:ext uri="{FF2B5EF4-FFF2-40B4-BE49-F238E27FC236}">
                <a16:creationId xmlns:a16="http://schemas.microsoft.com/office/drawing/2014/main" id="{6C825EDD-1F6B-429E-93FA-AB2BD0EE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833" y="5429679"/>
            <a:ext cx="1722982" cy="12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1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skiplists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DA15-7A26-40FE-98EC-6351AEF6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Excellent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distributed performance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Locked</a:t>
            </a:r>
            <a:r>
              <a:rPr lang="en-US" dirty="0"/>
              <a:t> </a:t>
            </a:r>
            <a:r>
              <a:rPr lang="en-US" b="1" dirty="0"/>
              <a:t>and </a:t>
            </a:r>
            <a:r>
              <a:rPr lang="en-US" dirty="0">
                <a:solidFill>
                  <a:srgbClr val="7030A0"/>
                </a:solidFill>
              </a:rPr>
              <a:t>lock-free</a:t>
            </a:r>
            <a:r>
              <a:rPr lang="en-US" dirty="0"/>
              <a:t> implementations exist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check out Java’s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ConcurrentSkipList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Compare with AVL trees and Red-Black trees where </a:t>
            </a:r>
            <a:r>
              <a:rPr lang="en-US" dirty="0">
                <a:solidFill>
                  <a:schemeClr val="accent2"/>
                </a:solidFill>
              </a:rPr>
              <a:t>locking entire paths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even the entire tree </a:t>
            </a:r>
            <a:r>
              <a:rPr lang="en-US" dirty="0"/>
              <a:t>might be necessary because of successive rotations.</a:t>
            </a:r>
          </a:p>
          <a:p>
            <a:r>
              <a:rPr lang="en-US" dirty="0">
                <a:solidFill>
                  <a:srgbClr val="7030A0"/>
                </a:solidFill>
              </a:rPr>
              <a:t>Local updates </a:t>
            </a:r>
            <a:r>
              <a:rPr lang="en-US" dirty="0"/>
              <a:t>ensure that you only need to lock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at most two towers per insertion, and only at the very end. </a:t>
            </a:r>
          </a:p>
          <a:p>
            <a:r>
              <a:rPr lang="en-US" dirty="0">
                <a:solidFill>
                  <a:srgbClr val="FD5CFF"/>
                </a:solidFill>
              </a:rPr>
              <a:t>Header node </a:t>
            </a:r>
            <a:r>
              <a:rPr lang="en-US" dirty="0"/>
              <a:t>immutable; never needs to be locked.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4710</Words>
  <Application>Microsoft Macintosh PowerPoint</Application>
  <PresentationFormat>Widescreen</PresentationFormat>
  <Paragraphs>1992</Paragraphs>
  <Slides>101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List arrays and Skiplists</vt:lpstr>
      <vt:lpstr>Central question</vt:lpstr>
      <vt:lpstr>Central question</vt:lpstr>
      <vt:lpstr>Central question</vt:lpstr>
      <vt:lpstr>Central question</vt:lpstr>
      <vt:lpstr>Central question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Extension to other lengths</vt:lpstr>
      <vt:lpstr>Searching a list array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Another search example – for you!</vt:lpstr>
      <vt:lpstr>Solution</vt:lpstr>
      <vt:lpstr>Space analysis</vt:lpstr>
      <vt:lpstr>Unpacking the sum…</vt:lpstr>
      <vt:lpstr>Final answer</vt:lpstr>
      <vt:lpstr>Search efficiency analysis</vt:lpstr>
      <vt:lpstr>Search efficiency analysis</vt:lpstr>
      <vt:lpstr>Search efficiency analysis</vt:lpstr>
      <vt:lpstr>Search efficiency analysis</vt:lpstr>
      <vt:lpstr>Search efficiency analysis</vt:lpstr>
      <vt:lpstr>Huge issue with list arrays</vt:lpstr>
      <vt:lpstr>Binary Search “vs” list arrays</vt:lpstr>
      <vt:lpstr>Skiplist: relaxing the constraint</vt:lpstr>
      <vt:lpstr>Skiplist example</vt:lpstr>
      <vt:lpstr>Skiplist example</vt:lpstr>
      <vt:lpstr>Skiplist example</vt:lpstr>
      <vt:lpstr>Skiplist example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Insertion</vt:lpstr>
      <vt:lpstr>Insertion</vt:lpstr>
      <vt:lpstr>Insertion</vt:lpstr>
      <vt:lpstr>Insertion</vt:lpstr>
      <vt:lpstr>Insertion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Live insertion demo!</vt:lpstr>
      <vt:lpstr>Skiplist insertion demo!</vt:lpstr>
      <vt:lpstr>Worksheet exercise!</vt:lpstr>
      <vt:lpstr>Deletion</vt:lpstr>
      <vt:lpstr>Analysis</vt:lpstr>
      <vt:lpstr>Analysis</vt:lpstr>
      <vt:lpstr>Why skiplists?</vt:lpstr>
      <vt:lpstr>Why skiplists?</vt:lpstr>
      <vt:lpstr>Disadvantages of skiplists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Filippou</dc:creator>
  <cp:lastModifiedBy>Jason Filippou</cp:lastModifiedBy>
  <cp:revision>81</cp:revision>
  <cp:lastPrinted>2019-10-09T19:03:52Z</cp:lastPrinted>
  <dcterms:created xsi:type="dcterms:W3CDTF">2019-02-15T18:29:15Z</dcterms:created>
  <dcterms:modified xsi:type="dcterms:W3CDTF">2019-10-14T22:21:18Z</dcterms:modified>
</cp:coreProperties>
</file>